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s/slide89.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2"/>
  </p:notesMasterIdLst>
  <p:sldIdLst>
    <p:sldId id="256" r:id="rId2"/>
    <p:sldId id="399" r:id="rId3"/>
    <p:sldId id="400" r:id="rId4"/>
    <p:sldId id="401" r:id="rId5"/>
    <p:sldId id="402" r:id="rId6"/>
    <p:sldId id="421" r:id="rId7"/>
    <p:sldId id="403" r:id="rId8"/>
    <p:sldId id="422" r:id="rId9"/>
    <p:sldId id="404" r:id="rId10"/>
    <p:sldId id="405" r:id="rId11"/>
    <p:sldId id="406" r:id="rId12"/>
    <p:sldId id="407" r:id="rId13"/>
    <p:sldId id="408" r:id="rId14"/>
    <p:sldId id="409" r:id="rId15"/>
    <p:sldId id="410" r:id="rId16"/>
    <p:sldId id="411" r:id="rId17"/>
    <p:sldId id="412" r:id="rId18"/>
    <p:sldId id="413" r:id="rId19"/>
    <p:sldId id="423" r:id="rId20"/>
    <p:sldId id="424" r:id="rId21"/>
    <p:sldId id="414" r:id="rId22"/>
    <p:sldId id="415" r:id="rId23"/>
    <p:sldId id="416" r:id="rId24"/>
    <p:sldId id="417" r:id="rId25"/>
    <p:sldId id="418" r:id="rId26"/>
    <p:sldId id="425" r:id="rId27"/>
    <p:sldId id="426" r:id="rId28"/>
    <p:sldId id="427" r:id="rId29"/>
    <p:sldId id="428" r:id="rId30"/>
    <p:sldId id="429" r:id="rId31"/>
    <p:sldId id="430" r:id="rId32"/>
    <p:sldId id="431" r:id="rId33"/>
    <p:sldId id="432" r:id="rId34"/>
    <p:sldId id="433" r:id="rId35"/>
    <p:sldId id="434" r:id="rId36"/>
    <p:sldId id="436" r:id="rId37"/>
    <p:sldId id="437" r:id="rId38"/>
    <p:sldId id="438" r:id="rId39"/>
    <p:sldId id="439" r:id="rId40"/>
    <p:sldId id="440" r:id="rId41"/>
    <p:sldId id="441" r:id="rId42"/>
    <p:sldId id="442" r:id="rId43"/>
    <p:sldId id="443" r:id="rId44"/>
    <p:sldId id="420" r:id="rId45"/>
    <p:sldId id="445" r:id="rId46"/>
    <p:sldId id="444" r:id="rId47"/>
    <p:sldId id="446" r:id="rId48"/>
    <p:sldId id="447" r:id="rId49"/>
    <p:sldId id="448" r:id="rId50"/>
    <p:sldId id="449" r:id="rId51"/>
    <p:sldId id="450" r:id="rId52"/>
    <p:sldId id="451" r:id="rId53"/>
    <p:sldId id="452" r:id="rId54"/>
    <p:sldId id="453" r:id="rId55"/>
    <p:sldId id="454" r:id="rId56"/>
    <p:sldId id="455" r:id="rId57"/>
    <p:sldId id="456" r:id="rId58"/>
    <p:sldId id="457" r:id="rId59"/>
    <p:sldId id="458" r:id="rId60"/>
    <p:sldId id="459" r:id="rId61"/>
    <p:sldId id="460" r:id="rId62"/>
    <p:sldId id="461" r:id="rId63"/>
    <p:sldId id="462" r:id="rId64"/>
    <p:sldId id="463" r:id="rId65"/>
    <p:sldId id="464" r:id="rId66"/>
    <p:sldId id="465" r:id="rId67"/>
    <p:sldId id="466" r:id="rId68"/>
    <p:sldId id="467" r:id="rId69"/>
    <p:sldId id="468" r:id="rId70"/>
    <p:sldId id="469" r:id="rId71"/>
    <p:sldId id="470" r:id="rId72"/>
    <p:sldId id="471" r:id="rId73"/>
    <p:sldId id="472" r:id="rId74"/>
    <p:sldId id="473" r:id="rId75"/>
    <p:sldId id="474" r:id="rId76"/>
    <p:sldId id="475" r:id="rId77"/>
    <p:sldId id="476" r:id="rId78"/>
    <p:sldId id="477" r:id="rId79"/>
    <p:sldId id="478" r:id="rId80"/>
    <p:sldId id="479" r:id="rId81"/>
    <p:sldId id="480" r:id="rId82"/>
    <p:sldId id="481" r:id="rId83"/>
    <p:sldId id="482" r:id="rId84"/>
    <p:sldId id="483" r:id="rId85"/>
    <p:sldId id="484" r:id="rId86"/>
    <p:sldId id="485" r:id="rId87"/>
    <p:sldId id="486" r:id="rId88"/>
    <p:sldId id="487" r:id="rId89"/>
    <p:sldId id="488" r:id="rId90"/>
    <p:sldId id="489" r:id="rId91"/>
  </p:sldIdLst>
  <p:sldSz cx="9144000" cy="6858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8A3E"/>
    <a:srgbClr val="EE48C3"/>
    <a:srgbClr val="E2FCE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224" autoAdjust="0"/>
    <p:restoredTop sz="79032" autoAdjust="0"/>
  </p:normalViewPr>
  <p:slideViewPr>
    <p:cSldViewPr>
      <p:cViewPr varScale="1">
        <p:scale>
          <a:sx n="57" d="100"/>
          <a:sy n="57" d="100"/>
        </p:scale>
        <p:origin x="-171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F3FFFE-FEF9-493A-A7BD-E9909EE463D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9204308C-C9F9-406E-928A-F043B3EF19AE}">
      <dgm:prSet phldrT="[Texte]"/>
      <dgm:spPr>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0" scaled="1"/>
          <a:tileRect/>
        </a:gradFill>
      </dgm:spPr>
      <dgm:t>
        <a:bodyPr/>
        <a:lstStyle/>
        <a:p>
          <a:r>
            <a:rPr lang="fr-FR" b="1" dirty="0" smtClean="0"/>
            <a:t>Ressources humaines disponibles</a:t>
          </a:r>
          <a:endParaRPr lang="fr-FR" b="1" dirty="0"/>
        </a:p>
      </dgm:t>
    </dgm:pt>
    <dgm:pt modelId="{E3C766B5-61D2-4CC7-8B34-211A05574B23}" type="parTrans" cxnId="{CD12DE36-2E6F-4A4B-BBCD-2AE98D97643F}">
      <dgm:prSet/>
      <dgm:spPr/>
      <dgm:t>
        <a:bodyPr/>
        <a:lstStyle/>
        <a:p>
          <a:endParaRPr lang="fr-FR"/>
        </a:p>
      </dgm:t>
    </dgm:pt>
    <dgm:pt modelId="{24ABEDE2-8536-4DA2-85A3-FF6AD23BD65D}" type="sibTrans" cxnId="{CD12DE36-2E6F-4A4B-BBCD-2AE98D97643F}">
      <dgm:prSet/>
      <dgm:spPr/>
      <dgm:t>
        <a:bodyPr/>
        <a:lstStyle/>
        <a:p>
          <a:endParaRPr lang="fr-FR"/>
        </a:p>
      </dgm:t>
    </dgm:pt>
    <dgm:pt modelId="{C62F93DF-F78B-4193-9AF9-9EC42D99F360}">
      <dgm:prSet phldrT="[Texte]"/>
      <dgm:spPr>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path path="circle">
            <a:fillToRect l="100000" t="100000"/>
          </a:path>
          <a:tileRect r="-100000" b="-100000"/>
        </a:gradFill>
      </dgm:spPr>
      <dgm:t>
        <a:bodyPr/>
        <a:lstStyle/>
        <a:p>
          <a:r>
            <a:rPr lang="fr-FR" b="1" dirty="0" smtClean="0"/>
            <a:t>Besoins en ressources humaines</a:t>
          </a:r>
          <a:endParaRPr lang="fr-FR" b="1" dirty="0"/>
        </a:p>
      </dgm:t>
    </dgm:pt>
    <dgm:pt modelId="{B35BE067-3D9F-4D98-BE9E-9DC595B91930}" type="parTrans" cxnId="{5F64446D-A7F9-4754-89B4-7E2A3FB1909D}">
      <dgm:prSet/>
      <dgm:spPr/>
      <dgm:t>
        <a:bodyPr/>
        <a:lstStyle/>
        <a:p>
          <a:endParaRPr lang="fr-FR"/>
        </a:p>
      </dgm:t>
    </dgm:pt>
    <dgm:pt modelId="{9CAA9D66-C937-458D-9DB7-17A800DF282C}" type="sibTrans" cxnId="{5F64446D-A7F9-4754-89B4-7E2A3FB1909D}">
      <dgm:prSet/>
      <dgm:spPr/>
      <dgm:t>
        <a:bodyPr/>
        <a:lstStyle/>
        <a:p>
          <a:endParaRPr lang="fr-FR"/>
        </a:p>
      </dgm:t>
    </dgm:pt>
    <dgm:pt modelId="{DCAF4D3E-968D-4B94-B460-82AD9434D639}">
      <dgm:prSet phldrT="[Texte]"/>
      <dgm:spPr>
        <a:gradFill flip="none" rotWithShape="0">
          <a:gsLst>
            <a:gs pos="0">
              <a:srgbClr val="EE48C3">
                <a:shade val="30000"/>
                <a:satMod val="115000"/>
              </a:srgbClr>
            </a:gs>
            <a:gs pos="50000">
              <a:srgbClr val="EE48C3">
                <a:shade val="67500"/>
                <a:satMod val="115000"/>
              </a:srgbClr>
            </a:gs>
            <a:gs pos="100000">
              <a:srgbClr val="EE48C3">
                <a:shade val="100000"/>
                <a:satMod val="115000"/>
              </a:srgbClr>
            </a:gs>
          </a:gsLst>
          <a:lin ang="2700000" scaled="1"/>
          <a:tileRect/>
        </a:gradFill>
      </dgm:spPr>
      <dgm:t>
        <a:bodyPr/>
        <a:lstStyle/>
        <a:p>
          <a:r>
            <a:rPr lang="fr-FR" b="1" dirty="0" smtClean="0"/>
            <a:t>Ajustement (recrutement, évaluation, formation, mobilité…)</a:t>
          </a:r>
          <a:endParaRPr lang="fr-FR" b="1" dirty="0"/>
        </a:p>
      </dgm:t>
    </dgm:pt>
    <dgm:pt modelId="{C8289ED7-CBC8-46C8-AC5A-535BEC44C7E0}" type="parTrans" cxnId="{AEA42EC9-2EE5-49FA-9666-F2D2EE82896D}">
      <dgm:prSet/>
      <dgm:spPr/>
      <dgm:t>
        <a:bodyPr/>
        <a:lstStyle/>
        <a:p>
          <a:endParaRPr lang="fr-FR"/>
        </a:p>
      </dgm:t>
    </dgm:pt>
    <dgm:pt modelId="{C8FE70A0-9AEF-436D-916F-0849BE6A6096}" type="sibTrans" cxnId="{AEA42EC9-2EE5-49FA-9666-F2D2EE82896D}">
      <dgm:prSet/>
      <dgm:spPr/>
      <dgm:t>
        <a:bodyPr/>
        <a:lstStyle/>
        <a:p>
          <a:endParaRPr lang="fr-FR"/>
        </a:p>
      </dgm:t>
    </dgm:pt>
    <dgm:pt modelId="{747245E7-7EA7-4E0D-BBF9-6D1E223BC644}">
      <dgm:prSet phldrT="[Texte]" phldr="1"/>
      <dgm:spPr/>
      <dgm:t>
        <a:bodyPr/>
        <a:lstStyle/>
        <a:p>
          <a:endParaRPr lang="fr-FR" dirty="0"/>
        </a:p>
      </dgm:t>
    </dgm:pt>
    <dgm:pt modelId="{8B642ECF-5061-4284-BF15-350D470394F7}" type="sibTrans" cxnId="{1D919E4C-6A1D-4E2A-BAA1-BFF3BE5CB9A9}">
      <dgm:prSet/>
      <dgm:spPr/>
      <dgm:t>
        <a:bodyPr/>
        <a:lstStyle/>
        <a:p>
          <a:endParaRPr lang="fr-FR"/>
        </a:p>
      </dgm:t>
    </dgm:pt>
    <dgm:pt modelId="{A9ABEEC1-9B19-4C12-BBA1-4A19FF1F5626}" type="parTrans" cxnId="{1D919E4C-6A1D-4E2A-BAA1-BFF3BE5CB9A9}">
      <dgm:prSet/>
      <dgm:spPr/>
      <dgm:t>
        <a:bodyPr/>
        <a:lstStyle/>
        <a:p>
          <a:endParaRPr lang="fr-FR"/>
        </a:p>
      </dgm:t>
    </dgm:pt>
    <dgm:pt modelId="{3820F5E1-99E3-4B9E-B272-1D6C1455BADA}">
      <dgm:prSet phldrT="[Texte]"/>
      <dgm:spPr>
        <a:gradFill flip="none" rotWithShape="0">
          <a:gsLst>
            <a:gs pos="0">
              <a:srgbClr val="008A3E">
                <a:shade val="30000"/>
                <a:satMod val="115000"/>
              </a:srgbClr>
            </a:gs>
            <a:gs pos="50000">
              <a:srgbClr val="008A3E">
                <a:shade val="67500"/>
                <a:satMod val="115000"/>
              </a:srgbClr>
            </a:gs>
            <a:gs pos="100000">
              <a:srgbClr val="008A3E">
                <a:shade val="100000"/>
                <a:satMod val="115000"/>
              </a:srgbClr>
            </a:gs>
          </a:gsLst>
          <a:lin ang="2700000" scaled="1"/>
          <a:tileRect/>
        </a:gradFill>
      </dgm:spPr>
      <dgm:t>
        <a:bodyPr/>
        <a:lstStyle/>
        <a:p>
          <a:r>
            <a:rPr lang="fr-FR" b="1" dirty="0" smtClean="0"/>
            <a:t>Analyse d’écarts</a:t>
          </a:r>
          <a:endParaRPr lang="fr-FR" b="1" dirty="0"/>
        </a:p>
      </dgm:t>
    </dgm:pt>
    <dgm:pt modelId="{734BCE37-9926-4A5E-9CF3-2C80C6A5AA6C}" type="sibTrans" cxnId="{5DC4DD60-73A6-4522-A7DA-5190AE17F1F0}">
      <dgm:prSet/>
      <dgm:spPr/>
      <dgm:t>
        <a:bodyPr/>
        <a:lstStyle/>
        <a:p>
          <a:endParaRPr lang="fr-FR"/>
        </a:p>
      </dgm:t>
    </dgm:pt>
    <dgm:pt modelId="{1BCA6D52-0B92-4AC4-BC55-091B10F23578}" type="parTrans" cxnId="{5DC4DD60-73A6-4522-A7DA-5190AE17F1F0}">
      <dgm:prSet/>
      <dgm:spPr/>
      <dgm:t>
        <a:bodyPr/>
        <a:lstStyle/>
        <a:p>
          <a:endParaRPr lang="fr-FR"/>
        </a:p>
      </dgm:t>
    </dgm:pt>
    <dgm:pt modelId="{12D83ED3-2B07-4CD7-BC8F-1EAAA00C866B}" type="pres">
      <dgm:prSet presAssocID="{D6F3FFFE-FEF9-493A-A7BD-E9909EE463DF}" presName="diagram" presStyleCnt="0">
        <dgm:presLayoutVars>
          <dgm:dir/>
          <dgm:resizeHandles val="exact"/>
        </dgm:presLayoutVars>
      </dgm:prSet>
      <dgm:spPr/>
      <dgm:t>
        <a:bodyPr/>
        <a:lstStyle/>
        <a:p>
          <a:endParaRPr lang="fr-FR"/>
        </a:p>
      </dgm:t>
    </dgm:pt>
    <dgm:pt modelId="{D34007D8-E661-468F-B31B-81CA828B3D09}" type="pres">
      <dgm:prSet presAssocID="{9204308C-C9F9-406E-928A-F043B3EF19AE}" presName="node" presStyleLbl="node1" presStyleIdx="0" presStyleCnt="5">
        <dgm:presLayoutVars>
          <dgm:bulletEnabled val="1"/>
        </dgm:presLayoutVars>
      </dgm:prSet>
      <dgm:spPr/>
      <dgm:t>
        <a:bodyPr/>
        <a:lstStyle/>
        <a:p>
          <a:endParaRPr lang="fr-FR"/>
        </a:p>
      </dgm:t>
    </dgm:pt>
    <dgm:pt modelId="{0E04B99D-92D0-4ACE-9362-697E253EF302}" type="pres">
      <dgm:prSet presAssocID="{24ABEDE2-8536-4DA2-85A3-FF6AD23BD65D}" presName="sibTrans" presStyleCnt="0"/>
      <dgm:spPr/>
    </dgm:pt>
    <dgm:pt modelId="{3AB8E3FE-4D6D-4B0D-8915-637029708BC2}" type="pres">
      <dgm:prSet presAssocID="{C62F93DF-F78B-4193-9AF9-9EC42D99F360}" presName="node" presStyleLbl="node1" presStyleIdx="1" presStyleCnt="5">
        <dgm:presLayoutVars>
          <dgm:bulletEnabled val="1"/>
        </dgm:presLayoutVars>
      </dgm:prSet>
      <dgm:spPr/>
      <dgm:t>
        <a:bodyPr/>
        <a:lstStyle/>
        <a:p>
          <a:endParaRPr lang="fr-FR"/>
        </a:p>
      </dgm:t>
    </dgm:pt>
    <dgm:pt modelId="{F2A8EBCD-C876-4E0A-95DA-2E6B6E8B17FC}" type="pres">
      <dgm:prSet presAssocID="{9CAA9D66-C937-458D-9DB7-17A800DF282C}" presName="sibTrans" presStyleCnt="0"/>
      <dgm:spPr/>
    </dgm:pt>
    <dgm:pt modelId="{68F5546D-F4BB-4680-A87C-23DC42009744}" type="pres">
      <dgm:prSet presAssocID="{747245E7-7EA7-4E0D-BBF9-6D1E223BC644}" presName="node" presStyleLbl="node1" presStyleIdx="2" presStyleCnt="5" custLinFactNeighborX="56118" custLinFactNeighborY="3508">
        <dgm:presLayoutVars>
          <dgm:bulletEnabled val="1"/>
        </dgm:presLayoutVars>
      </dgm:prSet>
      <dgm:spPr/>
      <dgm:t>
        <a:bodyPr/>
        <a:lstStyle/>
        <a:p>
          <a:endParaRPr lang="fr-FR"/>
        </a:p>
      </dgm:t>
    </dgm:pt>
    <dgm:pt modelId="{72A20499-9128-4FED-8CAF-273E4D52874B}" type="pres">
      <dgm:prSet presAssocID="{8B642ECF-5061-4284-BF15-350D470394F7}" presName="sibTrans" presStyleCnt="0"/>
      <dgm:spPr/>
    </dgm:pt>
    <dgm:pt modelId="{3125DA6B-BE72-4E19-8DE0-F8367A6EE72B}" type="pres">
      <dgm:prSet presAssocID="{3820F5E1-99E3-4B9E-B272-1D6C1455BADA}" presName="node" presStyleLbl="node1" presStyleIdx="3" presStyleCnt="5" custLinFactNeighborX="-53882" custLinFactNeighborY="3508">
        <dgm:presLayoutVars>
          <dgm:bulletEnabled val="1"/>
        </dgm:presLayoutVars>
      </dgm:prSet>
      <dgm:spPr/>
      <dgm:t>
        <a:bodyPr/>
        <a:lstStyle/>
        <a:p>
          <a:endParaRPr lang="fr-FR"/>
        </a:p>
      </dgm:t>
    </dgm:pt>
    <dgm:pt modelId="{8F37A152-0500-4F07-95BD-64833A2CE614}" type="pres">
      <dgm:prSet presAssocID="{734BCE37-9926-4A5E-9CF3-2C80C6A5AA6C}" presName="sibTrans" presStyleCnt="0"/>
      <dgm:spPr/>
    </dgm:pt>
    <dgm:pt modelId="{F20E8469-3CBF-44C0-A9E8-4396D74C9FFB}" type="pres">
      <dgm:prSet presAssocID="{DCAF4D3E-968D-4B94-B460-82AD9434D639}" presName="node" presStyleLbl="node1" presStyleIdx="4" presStyleCnt="5" custLinFactNeighborX="1118" custLinFactNeighborY="13935">
        <dgm:presLayoutVars>
          <dgm:bulletEnabled val="1"/>
        </dgm:presLayoutVars>
      </dgm:prSet>
      <dgm:spPr/>
      <dgm:t>
        <a:bodyPr/>
        <a:lstStyle/>
        <a:p>
          <a:endParaRPr lang="fr-FR"/>
        </a:p>
      </dgm:t>
    </dgm:pt>
  </dgm:ptLst>
  <dgm:cxnLst>
    <dgm:cxn modelId="{CD12DE36-2E6F-4A4B-BBCD-2AE98D97643F}" srcId="{D6F3FFFE-FEF9-493A-A7BD-E9909EE463DF}" destId="{9204308C-C9F9-406E-928A-F043B3EF19AE}" srcOrd="0" destOrd="0" parTransId="{E3C766B5-61D2-4CC7-8B34-211A05574B23}" sibTransId="{24ABEDE2-8536-4DA2-85A3-FF6AD23BD65D}"/>
    <dgm:cxn modelId="{2D0B99E8-55FF-4591-B4E5-B11AB040F73D}" type="presOf" srcId="{747245E7-7EA7-4E0D-BBF9-6D1E223BC644}" destId="{68F5546D-F4BB-4680-A87C-23DC42009744}" srcOrd="0" destOrd="0" presId="urn:microsoft.com/office/officeart/2005/8/layout/default"/>
    <dgm:cxn modelId="{D0F523C5-BE20-4515-AD8E-5CFE5C182ED7}" type="presOf" srcId="{9204308C-C9F9-406E-928A-F043B3EF19AE}" destId="{D34007D8-E661-468F-B31B-81CA828B3D09}" srcOrd="0" destOrd="0" presId="urn:microsoft.com/office/officeart/2005/8/layout/default"/>
    <dgm:cxn modelId="{AEA42EC9-2EE5-49FA-9666-F2D2EE82896D}" srcId="{D6F3FFFE-FEF9-493A-A7BD-E9909EE463DF}" destId="{DCAF4D3E-968D-4B94-B460-82AD9434D639}" srcOrd="4" destOrd="0" parTransId="{C8289ED7-CBC8-46C8-AC5A-535BEC44C7E0}" sibTransId="{C8FE70A0-9AEF-436D-916F-0849BE6A6096}"/>
    <dgm:cxn modelId="{5F64446D-A7F9-4754-89B4-7E2A3FB1909D}" srcId="{D6F3FFFE-FEF9-493A-A7BD-E9909EE463DF}" destId="{C62F93DF-F78B-4193-9AF9-9EC42D99F360}" srcOrd="1" destOrd="0" parTransId="{B35BE067-3D9F-4D98-BE9E-9DC595B91930}" sibTransId="{9CAA9D66-C937-458D-9DB7-17A800DF282C}"/>
    <dgm:cxn modelId="{1A705BA4-8DDD-458E-AAF4-2B662C158D68}" type="presOf" srcId="{C62F93DF-F78B-4193-9AF9-9EC42D99F360}" destId="{3AB8E3FE-4D6D-4B0D-8915-637029708BC2}" srcOrd="0" destOrd="0" presId="urn:microsoft.com/office/officeart/2005/8/layout/default"/>
    <dgm:cxn modelId="{2FA2283E-EE3A-4EB6-9226-6B16CAF261B8}" type="presOf" srcId="{3820F5E1-99E3-4B9E-B272-1D6C1455BADA}" destId="{3125DA6B-BE72-4E19-8DE0-F8367A6EE72B}" srcOrd="0" destOrd="0" presId="urn:microsoft.com/office/officeart/2005/8/layout/default"/>
    <dgm:cxn modelId="{1D919E4C-6A1D-4E2A-BAA1-BFF3BE5CB9A9}" srcId="{D6F3FFFE-FEF9-493A-A7BD-E9909EE463DF}" destId="{747245E7-7EA7-4E0D-BBF9-6D1E223BC644}" srcOrd="2" destOrd="0" parTransId="{A9ABEEC1-9B19-4C12-BBA1-4A19FF1F5626}" sibTransId="{8B642ECF-5061-4284-BF15-350D470394F7}"/>
    <dgm:cxn modelId="{EF3589DD-67AB-45B8-9C5B-4201F97EED2C}" type="presOf" srcId="{DCAF4D3E-968D-4B94-B460-82AD9434D639}" destId="{F20E8469-3CBF-44C0-A9E8-4396D74C9FFB}" srcOrd="0" destOrd="0" presId="urn:microsoft.com/office/officeart/2005/8/layout/default"/>
    <dgm:cxn modelId="{6D00D856-3025-4C80-A5D3-D0664EA0FDCC}" type="presOf" srcId="{D6F3FFFE-FEF9-493A-A7BD-E9909EE463DF}" destId="{12D83ED3-2B07-4CD7-BC8F-1EAAA00C866B}" srcOrd="0" destOrd="0" presId="urn:microsoft.com/office/officeart/2005/8/layout/default"/>
    <dgm:cxn modelId="{5DC4DD60-73A6-4522-A7DA-5190AE17F1F0}" srcId="{D6F3FFFE-FEF9-493A-A7BD-E9909EE463DF}" destId="{3820F5E1-99E3-4B9E-B272-1D6C1455BADA}" srcOrd="3" destOrd="0" parTransId="{1BCA6D52-0B92-4AC4-BC55-091B10F23578}" sibTransId="{734BCE37-9926-4A5E-9CF3-2C80C6A5AA6C}"/>
    <dgm:cxn modelId="{A308E321-4164-4CBA-979F-3DF57710D082}" type="presParOf" srcId="{12D83ED3-2B07-4CD7-BC8F-1EAAA00C866B}" destId="{D34007D8-E661-468F-B31B-81CA828B3D09}" srcOrd="0" destOrd="0" presId="urn:microsoft.com/office/officeart/2005/8/layout/default"/>
    <dgm:cxn modelId="{9CCEB349-1588-4145-8565-56DE4B1420D8}" type="presParOf" srcId="{12D83ED3-2B07-4CD7-BC8F-1EAAA00C866B}" destId="{0E04B99D-92D0-4ACE-9362-697E253EF302}" srcOrd="1" destOrd="0" presId="urn:microsoft.com/office/officeart/2005/8/layout/default"/>
    <dgm:cxn modelId="{5EF6385E-D870-45E5-BF4E-9751C2F37EB8}" type="presParOf" srcId="{12D83ED3-2B07-4CD7-BC8F-1EAAA00C866B}" destId="{3AB8E3FE-4D6D-4B0D-8915-637029708BC2}" srcOrd="2" destOrd="0" presId="urn:microsoft.com/office/officeart/2005/8/layout/default"/>
    <dgm:cxn modelId="{E02700D7-7F18-4D30-8E0D-63D9AEEBDAEC}" type="presParOf" srcId="{12D83ED3-2B07-4CD7-BC8F-1EAAA00C866B}" destId="{F2A8EBCD-C876-4E0A-95DA-2E6B6E8B17FC}" srcOrd="3" destOrd="0" presId="urn:microsoft.com/office/officeart/2005/8/layout/default"/>
    <dgm:cxn modelId="{F8CC987C-25E6-41BB-972F-0E3D594A781B}" type="presParOf" srcId="{12D83ED3-2B07-4CD7-BC8F-1EAAA00C866B}" destId="{68F5546D-F4BB-4680-A87C-23DC42009744}" srcOrd="4" destOrd="0" presId="urn:microsoft.com/office/officeart/2005/8/layout/default"/>
    <dgm:cxn modelId="{90320397-785E-4A88-BC7E-0D54E4547243}" type="presParOf" srcId="{12D83ED3-2B07-4CD7-BC8F-1EAAA00C866B}" destId="{72A20499-9128-4FED-8CAF-273E4D52874B}" srcOrd="5" destOrd="0" presId="urn:microsoft.com/office/officeart/2005/8/layout/default"/>
    <dgm:cxn modelId="{5E388E28-050D-498B-9ED3-CFF93ADCE642}" type="presParOf" srcId="{12D83ED3-2B07-4CD7-BC8F-1EAAA00C866B}" destId="{3125DA6B-BE72-4E19-8DE0-F8367A6EE72B}" srcOrd="6" destOrd="0" presId="urn:microsoft.com/office/officeart/2005/8/layout/default"/>
    <dgm:cxn modelId="{9E788297-EF14-46D7-8DB1-9A9700908C8A}" type="presParOf" srcId="{12D83ED3-2B07-4CD7-BC8F-1EAAA00C866B}" destId="{8F37A152-0500-4F07-95BD-64833A2CE614}" srcOrd="7" destOrd="0" presId="urn:microsoft.com/office/officeart/2005/8/layout/default"/>
    <dgm:cxn modelId="{6C742B9D-3E86-434D-B335-8354EDB13C97}" type="presParOf" srcId="{12D83ED3-2B07-4CD7-BC8F-1EAAA00C866B}" destId="{F20E8469-3CBF-44C0-A9E8-4396D74C9FFB}" srcOrd="8" destOrd="0" presId="urn:microsoft.com/office/officeart/2005/8/layout/default"/>
  </dgm:cxnLst>
  <dgm:bg/>
  <dgm:whole/>
</dgm:dataModel>
</file>

<file path=ppt/diagrams/data2.xml><?xml version="1.0" encoding="utf-8"?>
<dgm:dataModel xmlns:dgm="http://schemas.openxmlformats.org/drawingml/2006/diagram" xmlns:a="http://schemas.openxmlformats.org/drawingml/2006/main">
  <dgm:ptLst>
    <dgm:pt modelId="{4B9A96E9-7758-4365-B2C7-F699E3A3B459}"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fr-FR"/>
        </a:p>
      </dgm:t>
    </dgm:pt>
    <dgm:pt modelId="{F3B35993-DAF5-40BD-A945-C24ED65B108A}">
      <dgm:prSet phldrT="[Texte]"/>
      <dgm:spPr/>
      <dgm:t>
        <a:bodyPr/>
        <a:lstStyle/>
        <a:p>
          <a:r>
            <a:rPr lang="fr-FR" b="0" i="0" dirty="0" smtClean="0"/>
            <a:t>APPROCHE QUANTITATIVE</a:t>
          </a:r>
          <a:endParaRPr lang="fr-FR" dirty="0"/>
        </a:p>
      </dgm:t>
    </dgm:pt>
    <dgm:pt modelId="{EBC17A0E-3B33-4C5A-8D9E-560182E90548}" type="parTrans" cxnId="{E01F9F6D-1A3E-488B-9B6F-25C887500BD7}">
      <dgm:prSet/>
      <dgm:spPr/>
      <dgm:t>
        <a:bodyPr/>
        <a:lstStyle/>
        <a:p>
          <a:endParaRPr lang="fr-FR"/>
        </a:p>
      </dgm:t>
    </dgm:pt>
    <dgm:pt modelId="{E27B653E-DE4E-4DC6-958F-E529F56589B2}" type="sibTrans" cxnId="{E01F9F6D-1A3E-488B-9B6F-25C887500BD7}">
      <dgm:prSet/>
      <dgm:spPr/>
      <dgm:t>
        <a:bodyPr/>
        <a:lstStyle/>
        <a:p>
          <a:endParaRPr lang="fr-FR"/>
        </a:p>
      </dgm:t>
    </dgm:pt>
    <dgm:pt modelId="{E1418C19-36BD-45C5-B063-E9DB46C9E75C}">
      <dgm:prSet phldrT="[Texte]" custT="1"/>
      <dgm:spPr/>
      <dgm:t>
        <a:bodyPr/>
        <a:lstStyle/>
        <a:p>
          <a:r>
            <a:rPr lang="fr-FR" sz="1400" b="1" i="0" dirty="0" smtClean="0"/>
            <a:t>SOURCES </a:t>
          </a:r>
        </a:p>
        <a:p>
          <a:r>
            <a:rPr lang="fr-FR" sz="1400" b="1" i="0" dirty="0" smtClean="0"/>
            <a:t>Administration du personnel </a:t>
          </a:r>
        </a:p>
        <a:p>
          <a:r>
            <a:rPr lang="fr-FR" sz="1400" b="1" i="0" dirty="0" smtClean="0"/>
            <a:t>Bilan social</a:t>
          </a:r>
        </a:p>
        <a:p>
          <a:r>
            <a:rPr lang="fr-FR" sz="1400" b="1" i="0" dirty="0" smtClean="0"/>
            <a:t>SIRH</a:t>
          </a:r>
          <a:endParaRPr lang="fr-FR" sz="1400" b="1" dirty="0"/>
        </a:p>
      </dgm:t>
    </dgm:pt>
    <dgm:pt modelId="{4D0EB3BD-247C-4A88-A8A5-3A9A99D8EC9F}" type="parTrans" cxnId="{9B767B0D-0341-4018-A93E-87E43EEDC4A4}">
      <dgm:prSet/>
      <dgm:spPr/>
      <dgm:t>
        <a:bodyPr/>
        <a:lstStyle/>
        <a:p>
          <a:endParaRPr lang="fr-FR"/>
        </a:p>
      </dgm:t>
    </dgm:pt>
    <dgm:pt modelId="{64B7D5C1-53AF-4141-A64B-9D410E026BF9}" type="sibTrans" cxnId="{9B767B0D-0341-4018-A93E-87E43EEDC4A4}">
      <dgm:prSet/>
      <dgm:spPr/>
      <dgm:t>
        <a:bodyPr/>
        <a:lstStyle/>
        <a:p>
          <a:endParaRPr lang="fr-FR"/>
        </a:p>
      </dgm:t>
    </dgm:pt>
    <dgm:pt modelId="{FEBD706F-B1AA-45BC-9CF4-495705367E9A}">
      <dgm:prSet phldrT="[Texte]" custT="1"/>
      <dgm:spPr/>
      <dgm:t>
        <a:bodyPr/>
        <a:lstStyle/>
        <a:p>
          <a:r>
            <a:rPr lang="fr-FR" sz="1600" b="1" i="0" dirty="0" smtClean="0"/>
            <a:t>DONNÉES </a:t>
          </a:r>
        </a:p>
        <a:p>
          <a:r>
            <a:rPr lang="fr-FR" sz="1600" b="1" i="0" dirty="0" smtClean="0"/>
            <a:t>Effectif</a:t>
          </a:r>
        </a:p>
        <a:p>
          <a:r>
            <a:rPr lang="fr-FR" sz="1600" b="1" i="0" dirty="0" smtClean="0"/>
            <a:t>Données démographiques </a:t>
          </a:r>
        </a:p>
        <a:p>
          <a:r>
            <a:rPr lang="fr-FR" sz="1600" b="1" i="0" dirty="0" smtClean="0"/>
            <a:t>Statuts</a:t>
          </a:r>
          <a:endParaRPr lang="fr-FR" sz="1600" b="1" dirty="0"/>
        </a:p>
      </dgm:t>
    </dgm:pt>
    <dgm:pt modelId="{6ADACC03-4956-429D-8EDB-0B7A1B4BA06C}" type="parTrans" cxnId="{E39BE9B3-58CA-44DE-9CFA-143E03D869A4}">
      <dgm:prSet/>
      <dgm:spPr/>
      <dgm:t>
        <a:bodyPr/>
        <a:lstStyle/>
        <a:p>
          <a:endParaRPr lang="fr-FR"/>
        </a:p>
      </dgm:t>
    </dgm:pt>
    <dgm:pt modelId="{14F5F508-3B4A-4D71-8BF1-5B573606253F}" type="sibTrans" cxnId="{E39BE9B3-58CA-44DE-9CFA-143E03D869A4}">
      <dgm:prSet/>
      <dgm:spPr/>
      <dgm:t>
        <a:bodyPr/>
        <a:lstStyle/>
        <a:p>
          <a:endParaRPr lang="fr-FR"/>
        </a:p>
      </dgm:t>
    </dgm:pt>
    <dgm:pt modelId="{723B8C30-066A-4141-9F57-57F8ECB801F6}">
      <dgm:prSet phldrT="[Texte]"/>
      <dgm:spPr/>
      <dgm:t>
        <a:bodyPr/>
        <a:lstStyle/>
        <a:p>
          <a:r>
            <a:rPr lang="fr-FR" b="0" i="0" dirty="0" smtClean="0"/>
            <a:t>APPROCHE QUALITATIVE</a:t>
          </a:r>
          <a:endParaRPr lang="fr-FR" dirty="0"/>
        </a:p>
      </dgm:t>
    </dgm:pt>
    <dgm:pt modelId="{70EA0F8D-6DB6-4BAF-9E1A-9CFD04EB08B0}" type="parTrans" cxnId="{885C3DD6-2248-4852-B8F1-7682B769DBAB}">
      <dgm:prSet/>
      <dgm:spPr/>
      <dgm:t>
        <a:bodyPr/>
        <a:lstStyle/>
        <a:p>
          <a:endParaRPr lang="fr-FR"/>
        </a:p>
      </dgm:t>
    </dgm:pt>
    <dgm:pt modelId="{EF1C75ED-429B-4109-8FC1-B8114CE7414B}" type="sibTrans" cxnId="{885C3DD6-2248-4852-B8F1-7682B769DBAB}">
      <dgm:prSet/>
      <dgm:spPr/>
      <dgm:t>
        <a:bodyPr/>
        <a:lstStyle/>
        <a:p>
          <a:endParaRPr lang="fr-FR"/>
        </a:p>
      </dgm:t>
    </dgm:pt>
    <dgm:pt modelId="{5E23C907-F1AA-4F9D-9CFF-2ED87602CE50}">
      <dgm:prSet phldrT="[Texte]" custT="1"/>
      <dgm:spPr/>
      <dgm:t>
        <a:bodyPr/>
        <a:lstStyle/>
        <a:p>
          <a:r>
            <a:rPr lang="fr-FR" sz="1600" b="1" i="0" dirty="0" smtClean="0"/>
            <a:t>SOURCES </a:t>
          </a:r>
        </a:p>
        <a:p>
          <a:r>
            <a:rPr lang="fr-FR" sz="1600" b="1" i="0" dirty="0" smtClean="0"/>
            <a:t>Observatoire</a:t>
          </a:r>
        </a:p>
        <a:p>
          <a:r>
            <a:rPr lang="fr-FR" sz="1600" b="1" i="0" dirty="0" smtClean="0"/>
            <a:t>Fiches fonction/ référentiel</a:t>
          </a:r>
        </a:p>
        <a:p>
          <a:r>
            <a:rPr lang="fr-FR" sz="1600" b="1" i="0" dirty="0" smtClean="0"/>
            <a:t>EAE</a:t>
          </a:r>
          <a:endParaRPr lang="fr-FR" sz="1600" b="1" dirty="0"/>
        </a:p>
      </dgm:t>
    </dgm:pt>
    <dgm:pt modelId="{1B31A2EF-5F14-41DC-96ED-98C8BC691459}" type="parTrans" cxnId="{F2D6B74A-082A-4B9A-AD46-30A0F8F7E384}">
      <dgm:prSet/>
      <dgm:spPr/>
      <dgm:t>
        <a:bodyPr/>
        <a:lstStyle/>
        <a:p>
          <a:endParaRPr lang="fr-FR"/>
        </a:p>
      </dgm:t>
    </dgm:pt>
    <dgm:pt modelId="{AB0D4729-8AE6-4493-AF0A-0B663B581C0C}" type="sibTrans" cxnId="{F2D6B74A-082A-4B9A-AD46-30A0F8F7E384}">
      <dgm:prSet/>
      <dgm:spPr/>
      <dgm:t>
        <a:bodyPr/>
        <a:lstStyle/>
        <a:p>
          <a:endParaRPr lang="fr-FR"/>
        </a:p>
      </dgm:t>
    </dgm:pt>
    <dgm:pt modelId="{F698F716-A495-49F5-A50D-003A751A6535}">
      <dgm:prSet phldrT="[Texte]" custT="1"/>
      <dgm:spPr/>
      <dgm:t>
        <a:bodyPr/>
        <a:lstStyle/>
        <a:p>
          <a:r>
            <a:rPr lang="fr-FR" sz="1200" b="1" i="0" dirty="0" smtClean="0"/>
            <a:t>DONNÉES </a:t>
          </a:r>
        </a:p>
        <a:p>
          <a:r>
            <a:rPr lang="fr-FR" sz="1200" b="1" i="0" dirty="0" smtClean="0"/>
            <a:t>Compétences </a:t>
          </a:r>
        </a:p>
        <a:p>
          <a:r>
            <a:rPr lang="fr-FR" sz="1200" b="1" i="0" dirty="0" smtClean="0"/>
            <a:t>Compétences </a:t>
          </a:r>
          <a:r>
            <a:rPr lang="fr-FR" sz="1200" b="1" i="0" dirty="0" err="1" smtClean="0"/>
            <a:t>spéciﬁques</a:t>
          </a:r>
          <a:endParaRPr lang="fr-FR" sz="1200" b="1" i="0" dirty="0" smtClean="0"/>
        </a:p>
        <a:p>
          <a:r>
            <a:rPr lang="fr-FR" sz="1200" b="1" i="0" dirty="0" smtClean="0"/>
            <a:t>(clés, externalisées, des séniors,</a:t>
          </a:r>
        </a:p>
        <a:p>
          <a:r>
            <a:rPr lang="fr-FR" sz="1200" b="1" i="0" dirty="0" smtClean="0"/>
            <a:t>en obsolescence …)</a:t>
          </a:r>
          <a:endParaRPr lang="fr-FR" sz="1200" b="1" dirty="0"/>
        </a:p>
      </dgm:t>
    </dgm:pt>
    <dgm:pt modelId="{D6F63F33-95AD-4DD2-B96E-ADE65D02B37F}" type="parTrans" cxnId="{724B2335-D4BD-450A-9D27-83A5EAE78774}">
      <dgm:prSet/>
      <dgm:spPr/>
      <dgm:t>
        <a:bodyPr/>
        <a:lstStyle/>
        <a:p>
          <a:endParaRPr lang="fr-FR"/>
        </a:p>
      </dgm:t>
    </dgm:pt>
    <dgm:pt modelId="{2613EE7C-0CD7-4BC7-A733-4A2665D37F5D}" type="sibTrans" cxnId="{724B2335-D4BD-450A-9D27-83A5EAE78774}">
      <dgm:prSet/>
      <dgm:spPr/>
      <dgm:t>
        <a:bodyPr/>
        <a:lstStyle/>
        <a:p>
          <a:endParaRPr lang="fr-FR"/>
        </a:p>
      </dgm:t>
    </dgm:pt>
    <dgm:pt modelId="{15667642-8807-48BF-8B5A-9A97188EB95D}" type="pres">
      <dgm:prSet presAssocID="{4B9A96E9-7758-4365-B2C7-F699E3A3B459}" presName="theList" presStyleCnt="0">
        <dgm:presLayoutVars>
          <dgm:dir/>
          <dgm:animLvl val="lvl"/>
          <dgm:resizeHandles val="exact"/>
        </dgm:presLayoutVars>
      </dgm:prSet>
      <dgm:spPr/>
      <dgm:t>
        <a:bodyPr/>
        <a:lstStyle/>
        <a:p>
          <a:endParaRPr lang="fr-FR"/>
        </a:p>
      </dgm:t>
    </dgm:pt>
    <dgm:pt modelId="{99E09229-CC41-4397-A410-C3D9AC2F1E50}" type="pres">
      <dgm:prSet presAssocID="{F3B35993-DAF5-40BD-A945-C24ED65B108A}" presName="compNode" presStyleCnt="0"/>
      <dgm:spPr/>
    </dgm:pt>
    <dgm:pt modelId="{2897376C-4D98-4EA4-A14B-7C78D9BC0014}" type="pres">
      <dgm:prSet presAssocID="{F3B35993-DAF5-40BD-A945-C24ED65B108A}" presName="aNode" presStyleLbl="bgShp" presStyleIdx="0" presStyleCnt="2"/>
      <dgm:spPr/>
      <dgm:t>
        <a:bodyPr/>
        <a:lstStyle/>
        <a:p>
          <a:endParaRPr lang="fr-FR"/>
        </a:p>
      </dgm:t>
    </dgm:pt>
    <dgm:pt modelId="{6A6D673D-8FF8-46C4-91D4-86C1D8958FC1}" type="pres">
      <dgm:prSet presAssocID="{F3B35993-DAF5-40BD-A945-C24ED65B108A}" presName="textNode" presStyleLbl="bgShp" presStyleIdx="0" presStyleCnt="2"/>
      <dgm:spPr/>
      <dgm:t>
        <a:bodyPr/>
        <a:lstStyle/>
        <a:p>
          <a:endParaRPr lang="fr-FR"/>
        </a:p>
      </dgm:t>
    </dgm:pt>
    <dgm:pt modelId="{F7F130AA-D19A-4015-8044-17BAAC165BCF}" type="pres">
      <dgm:prSet presAssocID="{F3B35993-DAF5-40BD-A945-C24ED65B108A}" presName="compChildNode" presStyleCnt="0"/>
      <dgm:spPr/>
    </dgm:pt>
    <dgm:pt modelId="{43123DAF-1C90-4453-B16A-2A6CA384EC66}" type="pres">
      <dgm:prSet presAssocID="{F3B35993-DAF5-40BD-A945-C24ED65B108A}" presName="theInnerList" presStyleCnt="0"/>
      <dgm:spPr/>
    </dgm:pt>
    <dgm:pt modelId="{E697C974-0893-4613-BD88-6BB27AEA121C}" type="pres">
      <dgm:prSet presAssocID="{E1418C19-36BD-45C5-B063-E9DB46C9E75C}" presName="childNode" presStyleLbl="node1" presStyleIdx="0" presStyleCnt="4">
        <dgm:presLayoutVars>
          <dgm:bulletEnabled val="1"/>
        </dgm:presLayoutVars>
      </dgm:prSet>
      <dgm:spPr/>
      <dgm:t>
        <a:bodyPr/>
        <a:lstStyle/>
        <a:p>
          <a:endParaRPr lang="fr-FR"/>
        </a:p>
      </dgm:t>
    </dgm:pt>
    <dgm:pt modelId="{B8F3E15E-FA0B-4656-88F0-6405BED58614}" type="pres">
      <dgm:prSet presAssocID="{E1418C19-36BD-45C5-B063-E9DB46C9E75C}" presName="aSpace2" presStyleCnt="0"/>
      <dgm:spPr/>
    </dgm:pt>
    <dgm:pt modelId="{4B794571-7815-400A-8F15-E4309444DB3E}" type="pres">
      <dgm:prSet presAssocID="{FEBD706F-B1AA-45BC-9CF4-495705367E9A}" presName="childNode" presStyleLbl="node1" presStyleIdx="1" presStyleCnt="4">
        <dgm:presLayoutVars>
          <dgm:bulletEnabled val="1"/>
        </dgm:presLayoutVars>
      </dgm:prSet>
      <dgm:spPr/>
      <dgm:t>
        <a:bodyPr/>
        <a:lstStyle/>
        <a:p>
          <a:endParaRPr lang="fr-FR"/>
        </a:p>
      </dgm:t>
    </dgm:pt>
    <dgm:pt modelId="{F91D6A25-B012-439E-A98B-2435204B60E0}" type="pres">
      <dgm:prSet presAssocID="{F3B35993-DAF5-40BD-A945-C24ED65B108A}" presName="aSpace" presStyleCnt="0"/>
      <dgm:spPr/>
    </dgm:pt>
    <dgm:pt modelId="{3DC63E3F-C740-4F05-A242-4216983EB118}" type="pres">
      <dgm:prSet presAssocID="{723B8C30-066A-4141-9F57-57F8ECB801F6}" presName="compNode" presStyleCnt="0"/>
      <dgm:spPr/>
    </dgm:pt>
    <dgm:pt modelId="{83182F00-39AC-4244-9432-C1B76036AEA1}" type="pres">
      <dgm:prSet presAssocID="{723B8C30-066A-4141-9F57-57F8ECB801F6}" presName="aNode" presStyleLbl="bgShp" presStyleIdx="1" presStyleCnt="2"/>
      <dgm:spPr/>
      <dgm:t>
        <a:bodyPr/>
        <a:lstStyle/>
        <a:p>
          <a:endParaRPr lang="fr-FR"/>
        </a:p>
      </dgm:t>
    </dgm:pt>
    <dgm:pt modelId="{314756E0-7F9D-46CF-B477-FA4D7DB33BF8}" type="pres">
      <dgm:prSet presAssocID="{723B8C30-066A-4141-9F57-57F8ECB801F6}" presName="textNode" presStyleLbl="bgShp" presStyleIdx="1" presStyleCnt="2"/>
      <dgm:spPr/>
      <dgm:t>
        <a:bodyPr/>
        <a:lstStyle/>
        <a:p>
          <a:endParaRPr lang="fr-FR"/>
        </a:p>
      </dgm:t>
    </dgm:pt>
    <dgm:pt modelId="{6BEB521B-0384-47A2-8AF1-DFFD83015673}" type="pres">
      <dgm:prSet presAssocID="{723B8C30-066A-4141-9F57-57F8ECB801F6}" presName="compChildNode" presStyleCnt="0"/>
      <dgm:spPr/>
    </dgm:pt>
    <dgm:pt modelId="{04713224-1888-48C2-800A-BB000E39A41B}" type="pres">
      <dgm:prSet presAssocID="{723B8C30-066A-4141-9F57-57F8ECB801F6}" presName="theInnerList" presStyleCnt="0"/>
      <dgm:spPr/>
    </dgm:pt>
    <dgm:pt modelId="{BD1CEEEE-BD2E-4EF3-9EA4-60CBB348D76E}" type="pres">
      <dgm:prSet presAssocID="{5E23C907-F1AA-4F9D-9CFF-2ED87602CE50}" presName="childNode" presStyleLbl="node1" presStyleIdx="2" presStyleCnt="4">
        <dgm:presLayoutVars>
          <dgm:bulletEnabled val="1"/>
        </dgm:presLayoutVars>
      </dgm:prSet>
      <dgm:spPr/>
      <dgm:t>
        <a:bodyPr/>
        <a:lstStyle/>
        <a:p>
          <a:endParaRPr lang="fr-FR"/>
        </a:p>
      </dgm:t>
    </dgm:pt>
    <dgm:pt modelId="{6853EFD1-82A7-415D-9D87-6D810CEB927B}" type="pres">
      <dgm:prSet presAssocID="{5E23C907-F1AA-4F9D-9CFF-2ED87602CE50}" presName="aSpace2" presStyleCnt="0"/>
      <dgm:spPr/>
    </dgm:pt>
    <dgm:pt modelId="{2E7B3012-D7CB-4B84-BE32-3294D78D7B75}" type="pres">
      <dgm:prSet presAssocID="{F698F716-A495-49F5-A50D-003A751A6535}" presName="childNode" presStyleLbl="node1" presStyleIdx="3" presStyleCnt="4">
        <dgm:presLayoutVars>
          <dgm:bulletEnabled val="1"/>
        </dgm:presLayoutVars>
      </dgm:prSet>
      <dgm:spPr/>
      <dgm:t>
        <a:bodyPr/>
        <a:lstStyle/>
        <a:p>
          <a:endParaRPr lang="fr-FR"/>
        </a:p>
      </dgm:t>
    </dgm:pt>
  </dgm:ptLst>
  <dgm:cxnLst>
    <dgm:cxn modelId="{270901E5-767D-4E8E-8F0C-D321EE46894A}" type="presOf" srcId="{FEBD706F-B1AA-45BC-9CF4-495705367E9A}" destId="{4B794571-7815-400A-8F15-E4309444DB3E}" srcOrd="0" destOrd="0" presId="urn:microsoft.com/office/officeart/2005/8/layout/lProcess2"/>
    <dgm:cxn modelId="{724B2335-D4BD-450A-9D27-83A5EAE78774}" srcId="{723B8C30-066A-4141-9F57-57F8ECB801F6}" destId="{F698F716-A495-49F5-A50D-003A751A6535}" srcOrd="1" destOrd="0" parTransId="{D6F63F33-95AD-4DD2-B96E-ADE65D02B37F}" sibTransId="{2613EE7C-0CD7-4BC7-A733-4A2665D37F5D}"/>
    <dgm:cxn modelId="{F94D1909-A5FF-4ACF-9BE6-AED84D146BC9}" type="presOf" srcId="{4B9A96E9-7758-4365-B2C7-F699E3A3B459}" destId="{15667642-8807-48BF-8B5A-9A97188EB95D}" srcOrd="0" destOrd="0" presId="urn:microsoft.com/office/officeart/2005/8/layout/lProcess2"/>
    <dgm:cxn modelId="{C2280736-8A00-4738-936E-BA06E3F3404C}" type="presOf" srcId="{E1418C19-36BD-45C5-B063-E9DB46C9E75C}" destId="{E697C974-0893-4613-BD88-6BB27AEA121C}" srcOrd="0" destOrd="0" presId="urn:microsoft.com/office/officeart/2005/8/layout/lProcess2"/>
    <dgm:cxn modelId="{F0020E8B-8261-41A8-B2B8-F1A492E086D9}" type="presOf" srcId="{F3B35993-DAF5-40BD-A945-C24ED65B108A}" destId="{2897376C-4D98-4EA4-A14B-7C78D9BC0014}" srcOrd="0" destOrd="0" presId="urn:microsoft.com/office/officeart/2005/8/layout/lProcess2"/>
    <dgm:cxn modelId="{E01F9F6D-1A3E-488B-9B6F-25C887500BD7}" srcId="{4B9A96E9-7758-4365-B2C7-F699E3A3B459}" destId="{F3B35993-DAF5-40BD-A945-C24ED65B108A}" srcOrd="0" destOrd="0" parTransId="{EBC17A0E-3B33-4C5A-8D9E-560182E90548}" sibTransId="{E27B653E-DE4E-4DC6-958F-E529F56589B2}"/>
    <dgm:cxn modelId="{9DF3034A-331A-418A-8C60-60B80EC558B9}" type="presOf" srcId="{F3B35993-DAF5-40BD-A945-C24ED65B108A}" destId="{6A6D673D-8FF8-46C4-91D4-86C1D8958FC1}" srcOrd="1" destOrd="0" presId="urn:microsoft.com/office/officeart/2005/8/layout/lProcess2"/>
    <dgm:cxn modelId="{A2A8E8F5-26B2-4338-A406-73B4C53DB8E0}" type="presOf" srcId="{723B8C30-066A-4141-9F57-57F8ECB801F6}" destId="{314756E0-7F9D-46CF-B477-FA4D7DB33BF8}" srcOrd="1" destOrd="0" presId="urn:microsoft.com/office/officeart/2005/8/layout/lProcess2"/>
    <dgm:cxn modelId="{885C3DD6-2248-4852-B8F1-7682B769DBAB}" srcId="{4B9A96E9-7758-4365-B2C7-F699E3A3B459}" destId="{723B8C30-066A-4141-9F57-57F8ECB801F6}" srcOrd="1" destOrd="0" parTransId="{70EA0F8D-6DB6-4BAF-9E1A-9CFD04EB08B0}" sibTransId="{EF1C75ED-429B-4109-8FC1-B8114CE7414B}"/>
    <dgm:cxn modelId="{28EE3D1A-C8AE-4E20-A8EA-CA90DA41401E}" type="presOf" srcId="{F698F716-A495-49F5-A50D-003A751A6535}" destId="{2E7B3012-D7CB-4B84-BE32-3294D78D7B75}" srcOrd="0" destOrd="0" presId="urn:microsoft.com/office/officeart/2005/8/layout/lProcess2"/>
    <dgm:cxn modelId="{9B767B0D-0341-4018-A93E-87E43EEDC4A4}" srcId="{F3B35993-DAF5-40BD-A945-C24ED65B108A}" destId="{E1418C19-36BD-45C5-B063-E9DB46C9E75C}" srcOrd="0" destOrd="0" parTransId="{4D0EB3BD-247C-4A88-A8A5-3A9A99D8EC9F}" sibTransId="{64B7D5C1-53AF-4141-A64B-9D410E026BF9}"/>
    <dgm:cxn modelId="{306E740F-6E47-4783-95BD-3B16359A6F4D}" type="presOf" srcId="{723B8C30-066A-4141-9F57-57F8ECB801F6}" destId="{83182F00-39AC-4244-9432-C1B76036AEA1}" srcOrd="0" destOrd="0" presId="urn:microsoft.com/office/officeart/2005/8/layout/lProcess2"/>
    <dgm:cxn modelId="{E39BE9B3-58CA-44DE-9CFA-143E03D869A4}" srcId="{F3B35993-DAF5-40BD-A945-C24ED65B108A}" destId="{FEBD706F-B1AA-45BC-9CF4-495705367E9A}" srcOrd="1" destOrd="0" parTransId="{6ADACC03-4956-429D-8EDB-0B7A1B4BA06C}" sibTransId="{14F5F508-3B4A-4D71-8BF1-5B573606253F}"/>
    <dgm:cxn modelId="{F2D6B74A-082A-4B9A-AD46-30A0F8F7E384}" srcId="{723B8C30-066A-4141-9F57-57F8ECB801F6}" destId="{5E23C907-F1AA-4F9D-9CFF-2ED87602CE50}" srcOrd="0" destOrd="0" parTransId="{1B31A2EF-5F14-41DC-96ED-98C8BC691459}" sibTransId="{AB0D4729-8AE6-4493-AF0A-0B663B581C0C}"/>
    <dgm:cxn modelId="{8519D9CF-ADEB-4ACA-8617-912D5FC6CAFC}" type="presOf" srcId="{5E23C907-F1AA-4F9D-9CFF-2ED87602CE50}" destId="{BD1CEEEE-BD2E-4EF3-9EA4-60CBB348D76E}" srcOrd="0" destOrd="0" presId="urn:microsoft.com/office/officeart/2005/8/layout/lProcess2"/>
    <dgm:cxn modelId="{0015ECF3-4F50-4982-A33D-9E93542073B8}" type="presParOf" srcId="{15667642-8807-48BF-8B5A-9A97188EB95D}" destId="{99E09229-CC41-4397-A410-C3D9AC2F1E50}" srcOrd="0" destOrd="0" presId="urn:microsoft.com/office/officeart/2005/8/layout/lProcess2"/>
    <dgm:cxn modelId="{DA5EFB30-5C35-4F7B-A7AA-4750D65C4464}" type="presParOf" srcId="{99E09229-CC41-4397-A410-C3D9AC2F1E50}" destId="{2897376C-4D98-4EA4-A14B-7C78D9BC0014}" srcOrd="0" destOrd="0" presId="urn:microsoft.com/office/officeart/2005/8/layout/lProcess2"/>
    <dgm:cxn modelId="{B926D401-9AE2-4E56-B163-A2D97AC9D244}" type="presParOf" srcId="{99E09229-CC41-4397-A410-C3D9AC2F1E50}" destId="{6A6D673D-8FF8-46C4-91D4-86C1D8958FC1}" srcOrd="1" destOrd="0" presId="urn:microsoft.com/office/officeart/2005/8/layout/lProcess2"/>
    <dgm:cxn modelId="{F444E02B-164E-4AA0-85E9-8C0D0018E06C}" type="presParOf" srcId="{99E09229-CC41-4397-A410-C3D9AC2F1E50}" destId="{F7F130AA-D19A-4015-8044-17BAAC165BCF}" srcOrd="2" destOrd="0" presId="urn:microsoft.com/office/officeart/2005/8/layout/lProcess2"/>
    <dgm:cxn modelId="{A7DC7C63-DC31-40A5-AB46-E31E46828A3E}" type="presParOf" srcId="{F7F130AA-D19A-4015-8044-17BAAC165BCF}" destId="{43123DAF-1C90-4453-B16A-2A6CA384EC66}" srcOrd="0" destOrd="0" presId="urn:microsoft.com/office/officeart/2005/8/layout/lProcess2"/>
    <dgm:cxn modelId="{5E1835D9-D98E-47A3-AA89-E8C2C97C2D92}" type="presParOf" srcId="{43123DAF-1C90-4453-B16A-2A6CA384EC66}" destId="{E697C974-0893-4613-BD88-6BB27AEA121C}" srcOrd="0" destOrd="0" presId="urn:microsoft.com/office/officeart/2005/8/layout/lProcess2"/>
    <dgm:cxn modelId="{D4C7ACC1-B1D6-4A22-A69A-92A837F03D72}" type="presParOf" srcId="{43123DAF-1C90-4453-B16A-2A6CA384EC66}" destId="{B8F3E15E-FA0B-4656-88F0-6405BED58614}" srcOrd="1" destOrd="0" presId="urn:microsoft.com/office/officeart/2005/8/layout/lProcess2"/>
    <dgm:cxn modelId="{9FD315AF-B18D-4A2C-B0AA-0A8623DBE80F}" type="presParOf" srcId="{43123DAF-1C90-4453-B16A-2A6CA384EC66}" destId="{4B794571-7815-400A-8F15-E4309444DB3E}" srcOrd="2" destOrd="0" presId="urn:microsoft.com/office/officeart/2005/8/layout/lProcess2"/>
    <dgm:cxn modelId="{FFCCF78C-0AC9-49AE-9C7D-F057F22DA046}" type="presParOf" srcId="{15667642-8807-48BF-8B5A-9A97188EB95D}" destId="{F91D6A25-B012-439E-A98B-2435204B60E0}" srcOrd="1" destOrd="0" presId="urn:microsoft.com/office/officeart/2005/8/layout/lProcess2"/>
    <dgm:cxn modelId="{4AA8ABA5-671C-4114-84B4-8C739B2F9550}" type="presParOf" srcId="{15667642-8807-48BF-8B5A-9A97188EB95D}" destId="{3DC63E3F-C740-4F05-A242-4216983EB118}" srcOrd="2" destOrd="0" presId="urn:microsoft.com/office/officeart/2005/8/layout/lProcess2"/>
    <dgm:cxn modelId="{F1530641-AEA0-4862-9733-AC8CDD11E4BE}" type="presParOf" srcId="{3DC63E3F-C740-4F05-A242-4216983EB118}" destId="{83182F00-39AC-4244-9432-C1B76036AEA1}" srcOrd="0" destOrd="0" presId="urn:microsoft.com/office/officeart/2005/8/layout/lProcess2"/>
    <dgm:cxn modelId="{F2F61905-B1C3-492E-9F77-D9AC6D526407}" type="presParOf" srcId="{3DC63E3F-C740-4F05-A242-4216983EB118}" destId="{314756E0-7F9D-46CF-B477-FA4D7DB33BF8}" srcOrd="1" destOrd="0" presId="urn:microsoft.com/office/officeart/2005/8/layout/lProcess2"/>
    <dgm:cxn modelId="{97F2D29D-CA7D-4DCE-A360-0E679CAE81FB}" type="presParOf" srcId="{3DC63E3F-C740-4F05-A242-4216983EB118}" destId="{6BEB521B-0384-47A2-8AF1-DFFD83015673}" srcOrd="2" destOrd="0" presId="urn:microsoft.com/office/officeart/2005/8/layout/lProcess2"/>
    <dgm:cxn modelId="{54DE2E66-5FB8-488A-AC8A-194155678EEA}" type="presParOf" srcId="{6BEB521B-0384-47A2-8AF1-DFFD83015673}" destId="{04713224-1888-48C2-800A-BB000E39A41B}" srcOrd="0" destOrd="0" presId="urn:microsoft.com/office/officeart/2005/8/layout/lProcess2"/>
    <dgm:cxn modelId="{0A13CBC1-7031-4637-8AFC-A346FC8FEA3D}" type="presParOf" srcId="{04713224-1888-48C2-800A-BB000E39A41B}" destId="{BD1CEEEE-BD2E-4EF3-9EA4-60CBB348D76E}" srcOrd="0" destOrd="0" presId="urn:microsoft.com/office/officeart/2005/8/layout/lProcess2"/>
    <dgm:cxn modelId="{0A97CE85-BC8C-4A1C-8BC0-346834DD63CD}" type="presParOf" srcId="{04713224-1888-48C2-800A-BB000E39A41B}" destId="{6853EFD1-82A7-415D-9D87-6D810CEB927B}" srcOrd="1" destOrd="0" presId="urn:microsoft.com/office/officeart/2005/8/layout/lProcess2"/>
    <dgm:cxn modelId="{E7C86D3B-804C-4FD0-8C27-9291AAA7C798}" type="presParOf" srcId="{04713224-1888-48C2-800A-BB000E39A41B}" destId="{2E7B3012-D7CB-4B84-BE32-3294D78D7B75}" srcOrd="2" destOrd="0" presId="urn:microsoft.com/office/officeart/2005/8/layout/lProcess2"/>
  </dgm:cxnLst>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E6D8FA4-762C-43A2-AD47-24228F5FB980}"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3E9D107-E06A-444E-9A1D-8D6E62490E20}" type="slidenum">
              <a:rPr lang="fr-FR" smtClean="0"/>
              <a:pPr/>
              <a:t>‹N°›</a:t>
            </a:fld>
            <a:endParaRPr lang="fr-FR"/>
          </a:p>
        </p:txBody>
      </p:sp>
    </p:spTree>
    <p:extLst>
      <p:ext uri="{BB962C8B-B14F-4D97-AF65-F5344CB8AC3E}">
        <p14:creationId xmlns:p14="http://schemas.microsoft.com/office/powerpoint/2010/main" xmlns="" val="1095219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aseline="0" dirty="0" smtClean="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a:t>
            </a:fld>
            <a:endParaRPr lang="fr-FR"/>
          </a:p>
        </p:txBody>
      </p:sp>
    </p:spTree>
    <p:extLst>
      <p:ext uri="{BB962C8B-B14F-4D97-AF65-F5344CB8AC3E}">
        <p14:creationId xmlns:p14="http://schemas.microsoft.com/office/powerpoint/2010/main" xmlns="" val="2370188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L’entreprise doit expliquer pourquoi elle s’engage dans une démarche de GPEC et doit exposer les </a:t>
            </a:r>
          </a:p>
          <a:p>
            <a:r>
              <a:rPr lang="fr-FR" sz="1200" b="0" i="0" kern="1200" dirty="0" smtClean="0">
                <a:solidFill>
                  <a:schemeClr val="tx1"/>
                </a:solidFill>
                <a:effectLst/>
                <a:latin typeface="+mn-lt"/>
                <a:ea typeface="+mn-ea"/>
                <a:cs typeface="+mn-cs"/>
              </a:rPr>
              <a:t>objectifs à atteindre. La </a:t>
            </a:r>
            <a:r>
              <a:rPr lang="fr-FR" sz="1200" b="0" i="0" kern="1200" dirty="0" err="1" smtClean="0">
                <a:solidFill>
                  <a:schemeClr val="tx1"/>
                </a:solidFill>
                <a:effectLst/>
                <a:latin typeface="+mn-lt"/>
                <a:ea typeface="+mn-ea"/>
                <a:cs typeface="+mn-cs"/>
              </a:rPr>
              <a:t>réﬂexion</a:t>
            </a:r>
            <a:r>
              <a:rPr lang="fr-FR" sz="1200" b="0" i="0" kern="1200" dirty="0" smtClean="0">
                <a:solidFill>
                  <a:schemeClr val="tx1"/>
                </a:solidFill>
                <a:effectLst/>
                <a:latin typeface="+mn-lt"/>
                <a:ea typeface="+mn-ea"/>
                <a:cs typeface="+mn-cs"/>
              </a:rPr>
              <a:t> stratégique va conduire à analyser l’existant et à se projeter dans </a:t>
            </a:r>
          </a:p>
          <a:p>
            <a:r>
              <a:rPr lang="fr-FR" sz="1200" b="0" i="0" kern="1200" dirty="0" smtClean="0">
                <a:solidFill>
                  <a:schemeClr val="tx1"/>
                </a:solidFill>
                <a:effectLst/>
                <a:latin typeface="+mn-lt"/>
                <a:ea typeface="+mn-ea"/>
                <a:cs typeface="+mn-cs"/>
              </a:rPr>
              <a:t>l’avenir pour déterminer les compétences à développer dans le futur et faire le diagnostic des </a:t>
            </a:r>
            <a:r>
              <a:rPr lang="fr-FR" sz="1200" b="0" i="0" kern="1200" dirty="0" err="1" smtClean="0">
                <a:solidFill>
                  <a:schemeClr val="tx1"/>
                </a:solidFill>
                <a:effectLst/>
                <a:latin typeface="+mn-lt"/>
                <a:ea typeface="+mn-ea"/>
                <a:cs typeface="+mn-cs"/>
              </a:rPr>
              <a:t>com</a:t>
            </a:r>
            <a:r>
              <a:rPr lang="fr-FR" sz="1200" b="0" i="0" kern="1200" dirty="0" smtClean="0">
                <a:solidFill>
                  <a:schemeClr val="tx1"/>
                </a:solidFill>
                <a:effectLst/>
                <a:latin typeface="+mn-lt"/>
                <a:ea typeface="+mn-ea"/>
                <a:cs typeface="+mn-cs"/>
              </a:rPr>
              <a:t>-</a:t>
            </a:r>
          </a:p>
          <a:p>
            <a:r>
              <a:rPr lang="fr-FR" sz="1200" b="0" i="0" kern="1200" dirty="0" err="1" smtClean="0">
                <a:solidFill>
                  <a:schemeClr val="tx1"/>
                </a:solidFill>
                <a:effectLst/>
                <a:latin typeface="+mn-lt"/>
                <a:ea typeface="+mn-ea"/>
                <a:cs typeface="+mn-cs"/>
              </a:rPr>
              <a:t>pétences</a:t>
            </a:r>
            <a:r>
              <a:rPr lang="fr-FR" sz="1200" b="0" i="0" kern="1200" dirty="0" smtClean="0">
                <a:solidFill>
                  <a:schemeClr val="tx1"/>
                </a:solidFill>
                <a:effectLst/>
                <a:latin typeface="+mn-lt"/>
                <a:ea typeface="+mn-ea"/>
                <a:cs typeface="+mn-cs"/>
              </a:rPr>
              <a:t> présentes dans l’organisation. L’analyse des écarts entre les compétences requises et </a:t>
            </a:r>
          </a:p>
          <a:p>
            <a:r>
              <a:rPr lang="fr-FR" sz="1200" b="0" i="0" kern="1200" dirty="0" smtClean="0">
                <a:solidFill>
                  <a:schemeClr val="tx1"/>
                </a:solidFill>
                <a:effectLst/>
                <a:latin typeface="+mn-lt"/>
                <a:ea typeface="+mn-ea"/>
                <a:cs typeface="+mn-cs"/>
              </a:rPr>
              <a:t>acquises permettra de déterminer d’un point de vue quantitatif et qualitatif les besoins en </a:t>
            </a:r>
            <a:r>
              <a:rPr lang="fr-FR" sz="1200" b="0" i="0" kern="1200" dirty="0" err="1" smtClean="0">
                <a:solidFill>
                  <a:schemeClr val="tx1"/>
                </a:solidFill>
                <a:effectLst/>
                <a:latin typeface="+mn-lt"/>
                <a:ea typeface="+mn-ea"/>
                <a:cs typeface="+mn-cs"/>
              </a:rPr>
              <a:t>compé</a:t>
            </a:r>
            <a:r>
              <a:rPr lang="fr-FR" sz="1200" b="0" i="0" kern="1200" dirty="0" smtClean="0">
                <a:solidFill>
                  <a:schemeClr val="tx1"/>
                </a:solidFill>
                <a:effectLst/>
                <a:latin typeface="+mn-lt"/>
                <a:ea typeface="+mn-ea"/>
                <a:cs typeface="+mn-cs"/>
              </a:rPr>
              <a:t>-</a:t>
            </a:r>
          </a:p>
          <a:p>
            <a:r>
              <a:rPr lang="fr-FR" sz="1200" b="0" i="0" kern="1200" dirty="0" err="1" smtClean="0">
                <a:solidFill>
                  <a:schemeClr val="tx1"/>
                </a:solidFill>
                <a:effectLst/>
                <a:latin typeface="+mn-lt"/>
                <a:ea typeface="+mn-ea"/>
                <a:cs typeface="+mn-cs"/>
              </a:rPr>
              <a:t>tences</a:t>
            </a:r>
            <a:r>
              <a:rPr lang="fr-FR" sz="1200" b="0" i="0" kern="1200" dirty="0" smtClean="0">
                <a:solidFill>
                  <a:schemeClr val="tx1"/>
                </a:solidFill>
                <a:effectLst/>
                <a:latin typeface="+mn-lt"/>
                <a:ea typeface="+mn-ea"/>
                <a:cs typeface="+mn-cs"/>
              </a:rPr>
              <a:t>. Sur cette base, un plan d’actions pourra être déﬁni et formalisé.</a:t>
            </a:r>
          </a:p>
          <a:p>
            <a:r>
              <a:rPr lang="fr-FR" sz="1200" b="0" i="0" kern="1200" dirty="0" smtClean="0">
                <a:solidFill>
                  <a:schemeClr val="tx1"/>
                </a:solidFill>
                <a:effectLst/>
                <a:latin typeface="+mn-lt"/>
                <a:ea typeface="+mn-ea"/>
                <a:cs typeface="+mn-cs"/>
              </a:rPr>
              <a:t>La conduite et la réussite de l’ensemble de la démarche GPEC supposent de travailler avec tous les </a:t>
            </a:r>
          </a:p>
          <a:p>
            <a:r>
              <a:rPr lang="fr-FR" sz="1200" b="0" i="0" kern="1200" dirty="0" smtClean="0">
                <a:solidFill>
                  <a:schemeClr val="tx1"/>
                </a:solidFill>
                <a:effectLst/>
                <a:latin typeface="+mn-lt"/>
                <a:ea typeface="+mn-ea"/>
                <a:cs typeface="+mn-cs"/>
              </a:rPr>
              <a:t>acteurs de l’entreprise et de communiquer tout au long du processus.</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35</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45</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Traditionnellement, la notion de carrière est associée à l’idée d’une progression hiérarchique. </a:t>
            </a:r>
          </a:p>
          <a:p>
            <a:r>
              <a:rPr lang="fr-FR" sz="1200" b="0" i="0" kern="1200" dirty="0" smtClean="0">
                <a:solidFill>
                  <a:schemeClr val="tx1"/>
                </a:solidFill>
                <a:effectLst/>
                <a:latin typeface="+mn-lt"/>
                <a:ea typeface="+mn-ea"/>
                <a:cs typeface="+mn-cs"/>
              </a:rPr>
              <a:t>Aujourd’hui, les organisations doivent proposer des parcours plus variés s’appuyant sur différentes </a:t>
            </a:r>
          </a:p>
          <a:p>
            <a:r>
              <a:rPr lang="fr-FR" sz="1200" b="0" i="0" kern="1200" dirty="0" smtClean="0">
                <a:solidFill>
                  <a:schemeClr val="tx1"/>
                </a:solidFill>
                <a:effectLst/>
                <a:latin typeface="+mn-lt"/>
                <a:ea typeface="+mn-ea"/>
                <a:cs typeface="+mn-cs"/>
              </a:rPr>
              <a:t>formes de mobilité, pas seulement ascendante. Cette évolution se traduit par l’utilisation de plus </a:t>
            </a:r>
          </a:p>
          <a:p>
            <a:r>
              <a:rPr lang="fr-FR" sz="1200" b="0" i="0" kern="1200" dirty="0" smtClean="0">
                <a:solidFill>
                  <a:schemeClr val="tx1"/>
                </a:solidFill>
                <a:effectLst/>
                <a:latin typeface="+mn-lt"/>
                <a:ea typeface="+mn-ea"/>
                <a:cs typeface="+mn-cs"/>
              </a:rPr>
              <a:t>en plus fréquente de l’expression « gestion des talents » en lieu et place de l’expression « gestion </a:t>
            </a:r>
          </a:p>
          <a:p>
            <a:r>
              <a:rPr lang="fr-FR" sz="1200" b="0" i="0" kern="1200" dirty="0" smtClean="0">
                <a:solidFill>
                  <a:schemeClr val="tx1"/>
                </a:solidFill>
                <a:effectLst/>
                <a:latin typeface="+mn-lt"/>
                <a:ea typeface="+mn-ea"/>
                <a:cs typeface="+mn-cs"/>
              </a:rPr>
              <a:t>des carrières ». Dans ce contexte, la gestion des carrières ou des talents suppose un investissement </a:t>
            </a:r>
          </a:p>
          <a:p>
            <a:r>
              <a:rPr lang="fr-FR" sz="1200" b="0" i="0" kern="1200" dirty="0" smtClean="0">
                <a:solidFill>
                  <a:schemeClr val="tx1"/>
                </a:solidFill>
                <a:effectLst/>
                <a:latin typeface="+mn-lt"/>
                <a:ea typeface="+mn-ea"/>
                <a:cs typeface="+mn-cs"/>
              </a:rPr>
              <a:t>aussi bien de la part des salariés que de la part de l’organisation pour </a:t>
            </a:r>
            <a:r>
              <a:rPr lang="fr-FR" sz="1200" b="0" i="0" kern="1200" dirty="0" err="1" smtClean="0">
                <a:solidFill>
                  <a:schemeClr val="tx1"/>
                </a:solidFill>
                <a:effectLst/>
                <a:latin typeface="+mn-lt"/>
                <a:ea typeface="+mn-ea"/>
                <a:cs typeface="+mn-cs"/>
              </a:rPr>
              <a:t>réﬂéchir</a:t>
            </a:r>
            <a:r>
              <a:rPr lang="fr-FR" sz="1200" b="0" i="0" kern="1200" dirty="0" smtClean="0">
                <a:solidFill>
                  <a:schemeClr val="tx1"/>
                </a:solidFill>
                <a:effectLst/>
                <a:latin typeface="+mn-lt"/>
                <a:ea typeface="+mn-ea"/>
                <a:cs typeface="+mn-cs"/>
              </a:rPr>
              <a:t> à la carrière, au </a:t>
            </a:r>
          </a:p>
          <a:p>
            <a:r>
              <a:rPr lang="fr-FR" sz="1200" b="0" i="0" kern="1200" dirty="0" smtClean="0">
                <a:solidFill>
                  <a:schemeClr val="tx1"/>
                </a:solidFill>
                <a:effectLst/>
                <a:latin typeface="+mn-lt"/>
                <a:ea typeface="+mn-ea"/>
                <a:cs typeface="+mn-cs"/>
              </a:rPr>
              <a:t>développement de l’individu, à l’organisation des remplacements et des promotions, à l’évaluation </a:t>
            </a:r>
          </a:p>
          <a:p>
            <a:r>
              <a:rPr lang="fr-FR" sz="1200" b="0" i="0" kern="1200" dirty="0" smtClean="0">
                <a:solidFill>
                  <a:schemeClr val="tx1"/>
                </a:solidFill>
                <a:effectLst/>
                <a:latin typeface="+mn-lt"/>
                <a:ea typeface="+mn-ea"/>
                <a:cs typeface="+mn-cs"/>
              </a:rPr>
              <a:t>de la performance…</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51</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Ces différentes formes de mobilité peuvent se combiner et la mobilité s’accompagne, pour le </a:t>
            </a:r>
          </a:p>
          <a:p>
            <a:r>
              <a:rPr lang="fr-FR" sz="1200" b="0" i="0" kern="1200" dirty="0" smtClean="0">
                <a:solidFill>
                  <a:schemeClr val="tx1"/>
                </a:solidFill>
                <a:effectLst/>
                <a:latin typeface="+mn-lt"/>
                <a:ea typeface="+mn-ea"/>
                <a:cs typeface="+mn-cs"/>
              </a:rPr>
              <a:t>salarié, généralement mais pas systématiquement, d’une évolution de son salaire et de ses </a:t>
            </a:r>
            <a:r>
              <a:rPr lang="fr-FR" sz="1200" b="0" i="0" kern="1200" dirty="0" err="1" smtClean="0">
                <a:solidFill>
                  <a:schemeClr val="tx1"/>
                </a:solidFill>
                <a:effectLst/>
                <a:latin typeface="+mn-lt"/>
                <a:ea typeface="+mn-ea"/>
                <a:cs typeface="+mn-cs"/>
              </a:rPr>
              <a:t>respon</a:t>
            </a:r>
            <a:r>
              <a:rPr lang="fr-FR" sz="1200" b="0" i="0" kern="1200" dirty="0" smtClean="0">
                <a:solidFill>
                  <a:schemeClr val="tx1"/>
                </a:solidFill>
                <a:effectLst/>
                <a:latin typeface="+mn-lt"/>
                <a:ea typeface="+mn-ea"/>
                <a:cs typeface="+mn-cs"/>
              </a:rPr>
              <a:t>- </a:t>
            </a:r>
          </a:p>
          <a:p>
            <a:r>
              <a:rPr lang="fr-FR" sz="1200" b="0" i="0" kern="1200" dirty="0" err="1" smtClean="0">
                <a:solidFill>
                  <a:schemeClr val="tx1"/>
                </a:solidFill>
                <a:effectLst/>
                <a:latin typeface="+mn-lt"/>
                <a:ea typeface="+mn-ea"/>
                <a:cs typeface="+mn-cs"/>
              </a:rPr>
              <a:t>sabilités</a:t>
            </a:r>
            <a:endParaRPr lang="fr-FR" sz="1200" b="0" i="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56</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1" i="0" kern="1200" dirty="0" smtClean="0">
                <a:solidFill>
                  <a:schemeClr val="tx1"/>
                </a:solidFill>
                <a:latin typeface="+mn-lt"/>
                <a:ea typeface="+mn-ea"/>
                <a:cs typeface="+mn-cs"/>
              </a:rPr>
              <a:t>Le plateau de carrière</a:t>
            </a:r>
            <a:r>
              <a:rPr lang="fr-FR" sz="1200" b="0" i="0" kern="1200" dirty="0" smtClean="0">
                <a:solidFill>
                  <a:schemeClr val="tx1"/>
                </a:solidFill>
                <a:latin typeface="+mn-lt"/>
                <a:ea typeface="+mn-ea"/>
                <a:cs typeface="+mn-cs"/>
              </a:rPr>
              <a:t> est habituellement défini comme un arrêt prolongé ou un sentiment de blocage de la promotion d'un individu. Nous dirons que celui-ci est plafonné. </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58</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61</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63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1990:</a:t>
            </a:r>
            <a:r>
              <a:rPr lang="fr-FR" baseline="0" dirty="0" smtClean="0"/>
              <a:t> </a:t>
            </a:r>
            <a:r>
              <a:rPr lang="fr-FR" sz="1200" b="0" i="0" kern="1200" dirty="0" smtClean="0">
                <a:solidFill>
                  <a:schemeClr val="tx1"/>
                </a:solidFill>
                <a:effectLst/>
                <a:latin typeface="+mn-lt"/>
                <a:ea typeface="+mn-ea"/>
                <a:cs typeface="+mn-cs"/>
              </a:rPr>
              <a:t>La mondialisation, l’instabilité des marchés et la vitesse de propagation des nouvelles technologique vont imposer une réactivité sans précédent aux entreprises. Elles se recentrent alors sur leur cœur de compétence, perçue comme la seule créatrice de valeur, et, par ricochet, la gestion des compétences des collaborateurs devient le pivot des pratiques de GRH les plus évoluées. </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2000: Les ressources humaines apparaissent alors comme l’une des variables d’ajustement privilégiées… avec parfois, en </a:t>
            </a:r>
            <a:r>
              <a:rPr lang="fr-FR" sz="1200" b="0" i="0" kern="1200" dirty="0" err="1" smtClean="0">
                <a:solidFill>
                  <a:schemeClr val="tx1"/>
                </a:solidFill>
                <a:effectLst/>
                <a:latin typeface="+mn-lt"/>
                <a:ea typeface="+mn-ea"/>
                <a:cs typeface="+mn-cs"/>
              </a:rPr>
              <a:t>ﬁligrane</a:t>
            </a:r>
            <a:r>
              <a:rPr lang="fr-FR" sz="1200" b="0" i="0" kern="1200" dirty="0" smtClean="0">
                <a:solidFill>
                  <a:schemeClr val="tx1"/>
                </a:solidFill>
                <a:effectLst/>
                <a:latin typeface="+mn-lt"/>
                <a:ea typeface="+mn-ea"/>
                <a:cs typeface="+mn-cs"/>
              </a:rPr>
              <a:t>, la menace de délocalisation vers des pays à moindres coûts salariaux.</a:t>
            </a:r>
          </a:p>
          <a:p>
            <a:endParaRPr lang="fr-FR" sz="1200" b="0" i="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5</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La démarche de GPEC permet de structurer un ensemble d’outils de GRH autour </a:t>
            </a:r>
          </a:p>
          <a:p>
            <a:r>
              <a:rPr lang="fr-FR" sz="1200" b="0" i="0" kern="1200" dirty="0" smtClean="0">
                <a:solidFill>
                  <a:schemeClr val="tx1"/>
                </a:solidFill>
                <a:effectLst/>
                <a:latin typeface="+mn-lt"/>
                <a:ea typeface="+mn-ea"/>
                <a:cs typeface="+mn-cs"/>
              </a:rPr>
              <a:t>d’un objectif de réduction d’écarts, entre la situation actuelle des ressources </a:t>
            </a:r>
          </a:p>
          <a:p>
            <a:r>
              <a:rPr lang="fr-FR" sz="1200" b="0" i="0" kern="1200" dirty="0" smtClean="0">
                <a:solidFill>
                  <a:schemeClr val="tx1"/>
                </a:solidFill>
                <a:effectLst/>
                <a:latin typeface="+mn-lt"/>
                <a:ea typeface="+mn-ea"/>
                <a:cs typeface="+mn-cs"/>
              </a:rPr>
              <a:t>humaines de l’entreprise et une situation souhaitable.</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7</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La première étape de l’analyse des ressources humaines disponibles est le plus </a:t>
            </a:r>
          </a:p>
          <a:p>
            <a:r>
              <a:rPr lang="fr-FR" sz="1200" b="0" i="0" kern="1200" dirty="0" smtClean="0">
                <a:solidFill>
                  <a:schemeClr val="tx1"/>
                </a:solidFill>
                <a:effectLst/>
                <a:latin typeface="+mn-lt"/>
                <a:ea typeface="+mn-ea"/>
                <a:cs typeface="+mn-cs"/>
              </a:rPr>
              <a:t>souvent l’analyse quantitative des ressources humaines puisque les données sont </a:t>
            </a:r>
          </a:p>
          <a:p>
            <a:r>
              <a:rPr lang="fr-FR" sz="1200" b="0" i="0" kern="1200" dirty="0" smtClean="0">
                <a:solidFill>
                  <a:schemeClr val="tx1"/>
                </a:solidFill>
                <a:effectLst/>
                <a:latin typeface="+mn-lt"/>
                <a:ea typeface="+mn-ea"/>
                <a:cs typeface="+mn-cs"/>
              </a:rPr>
              <a:t>facilement accessibles, particulièrement lorsque l’entreprise est équipée d’un </a:t>
            </a:r>
          </a:p>
          <a:p>
            <a:r>
              <a:rPr lang="fr-FR" sz="1200" b="0" i="0" kern="1200" dirty="0" smtClean="0">
                <a:solidFill>
                  <a:schemeClr val="tx1"/>
                </a:solidFill>
                <a:effectLst/>
                <a:latin typeface="+mn-lt"/>
                <a:ea typeface="+mn-ea"/>
                <a:cs typeface="+mn-cs"/>
              </a:rPr>
              <a:t>Système d’information des ressources humaines (SIRH) performant. Quoi qu’il </a:t>
            </a:r>
          </a:p>
          <a:p>
            <a:r>
              <a:rPr lang="fr-FR" sz="1200" b="0" i="0" kern="1200" dirty="0" smtClean="0">
                <a:solidFill>
                  <a:schemeClr val="tx1"/>
                </a:solidFill>
                <a:effectLst/>
                <a:latin typeface="+mn-lt"/>
                <a:ea typeface="+mn-ea"/>
                <a:cs typeface="+mn-cs"/>
              </a:rPr>
              <a:t>en soit, il s’agit principalement de données administratives qu’il faut au moins </a:t>
            </a:r>
          </a:p>
          <a:p>
            <a:r>
              <a:rPr lang="fr-FR" sz="1200" b="0" i="0" kern="1200" dirty="0" smtClean="0">
                <a:solidFill>
                  <a:schemeClr val="tx1"/>
                </a:solidFill>
                <a:effectLst/>
                <a:latin typeface="+mn-lt"/>
                <a:ea typeface="+mn-ea"/>
                <a:cs typeface="+mn-cs"/>
              </a:rPr>
              <a:t>partiellement produire dans le cadre du bilan social.</a:t>
            </a:r>
          </a:p>
          <a:p>
            <a:r>
              <a:rPr lang="fr-FR" sz="1200" b="0" i="0" kern="1200" dirty="0" smtClean="0">
                <a:solidFill>
                  <a:schemeClr val="tx1"/>
                </a:solidFill>
                <a:effectLst/>
                <a:latin typeface="+mn-lt"/>
                <a:ea typeface="+mn-ea"/>
                <a:cs typeface="+mn-cs"/>
              </a:rPr>
              <a:t>La « photographie » des compétences actuelles de l’entreprise peut s’appuyer </a:t>
            </a:r>
          </a:p>
          <a:p>
            <a:r>
              <a:rPr lang="fr-FR" sz="1200" b="0" i="0" kern="1200" dirty="0" smtClean="0">
                <a:solidFill>
                  <a:schemeClr val="tx1"/>
                </a:solidFill>
                <a:effectLst/>
                <a:latin typeface="+mn-lt"/>
                <a:ea typeface="+mn-ea"/>
                <a:cs typeface="+mn-cs"/>
              </a:rPr>
              <a:t>d’une manière globale sur les travaux d’un éventuel observatoire lorsqu’il existe. </a:t>
            </a:r>
          </a:p>
          <a:p>
            <a:r>
              <a:rPr lang="fr-FR" sz="1200" b="0" i="0" kern="1200" dirty="0" smtClean="0">
                <a:solidFill>
                  <a:schemeClr val="tx1"/>
                </a:solidFill>
                <a:effectLst/>
                <a:latin typeface="+mn-lt"/>
                <a:ea typeface="+mn-ea"/>
                <a:cs typeface="+mn-cs"/>
              </a:rPr>
              <a:t>Plus précisément, c’est en analysant les retours des entretiens d’évaluation </a:t>
            </a:r>
          </a:p>
          <a:p>
            <a:r>
              <a:rPr lang="fr-FR" sz="1200" b="0" i="0" kern="1200" dirty="0" smtClean="0">
                <a:solidFill>
                  <a:schemeClr val="tx1"/>
                </a:solidFill>
                <a:effectLst/>
                <a:latin typeface="+mn-lt"/>
                <a:ea typeface="+mn-ea"/>
                <a:cs typeface="+mn-cs"/>
              </a:rPr>
              <a:t>que l’entreprise va pouvoir déterminer si ses collaborateurs sous-performent, </a:t>
            </a:r>
          </a:p>
          <a:p>
            <a:r>
              <a:rPr lang="fr-FR" sz="1200" b="0" i="0" kern="1200" dirty="0" smtClean="0">
                <a:solidFill>
                  <a:schemeClr val="tx1"/>
                </a:solidFill>
                <a:effectLst/>
                <a:latin typeface="+mn-lt"/>
                <a:ea typeface="+mn-ea"/>
                <a:cs typeface="+mn-cs"/>
              </a:rPr>
              <a:t>performent ou surperforment par rapport aux attendus inscrits dans les </a:t>
            </a:r>
            <a:r>
              <a:rPr lang="fr-FR" sz="1200" b="0" i="0" kern="1200" dirty="0" err="1" smtClean="0">
                <a:solidFill>
                  <a:schemeClr val="tx1"/>
                </a:solidFill>
                <a:effectLst/>
                <a:latin typeface="+mn-lt"/>
                <a:ea typeface="+mn-ea"/>
                <a:cs typeface="+mn-cs"/>
              </a:rPr>
              <a:t>ﬁches</a:t>
            </a:r>
            <a:r>
              <a:rPr lang="fr-FR" sz="1200" b="0" i="0" kern="1200" dirty="0" smtClean="0">
                <a:solidFill>
                  <a:schemeClr val="tx1"/>
                </a:solidFill>
                <a:effectLst/>
                <a:latin typeface="+mn-lt"/>
                <a:ea typeface="+mn-ea"/>
                <a:cs typeface="+mn-cs"/>
              </a:rPr>
              <a:t> </a:t>
            </a:r>
          </a:p>
          <a:p>
            <a:r>
              <a:rPr lang="fr-FR" sz="1200" b="0" i="0" kern="1200" dirty="0" smtClean="0">
                <a:solidFill>
                  <a:schemeClr val="tx1"/>
                </a:solidFill>
                <a:effectLst/>
                <a:latin typeface="+mn-lt"/>
                <a:ea typeface="+mn-ea"/>
                <a:cs typeface="+mn-cs"/>
              </a:rPr>
              <a:t>fonctions et donc dans le référentiel.</a:t>
            </a:r>
          </a:p>
          <a:p>
            <a:r>
              <a:rPr lang="fr-FR" sz="1200" b="0" i="0" kern="1200" dirty="0" err="1" smtClean="0">
                <a:solidFill>
                  <a:schemeClr val="tx1"/>
                </a:solidFill>
                <a:effectLst/>
                <a:latin typeface="+mn-lt"/>
                <a:ea typeface="+mn-ea"/>
                <a:cs typeface="+mn-cs"/>
              </a:rPr>
              <a:t>Enﬁn</a:t>
            </a:r>
            <a:r>
              <a:rPr lang="fr-FR" sz="1200" b="0" i="0" kern="1200" dirty="0" smtClean="0">
                <a:solidFill>
                  <a:schemeClr val="tx1"/>
                </a:solidFill>
                <a:effectLst/>
                <a:latin typeface="+mn-lt"/>
                <a:ea typeface="+mn-ea"/>
                <a:cs typeface="+mn-cs"/>
              </a:rPr>
              <a:t>, on peut compléter l’analyse qualitative des compétences </a:t>
            </a:r>
            <a:r>
              <a:rPr lang="fr-FR" sz="1200" b="0" i="0" kern="1200" dirty="0" err="1" smtClean="0">
                <a:solidFill>
                  <a:schemeClr val="tx1"/>
                </a:solidFill>
                <a:effectLst/>
                <a:latin typeface="+mn-lt"/>
                <a:ea typeface="+mn-ea"/>
                <a:cs typeface="+mn-cs"/>
              </a:rPr>
              <a:t>spéciﬁques</a:t>
            </a:r>
            <a:r>
              <a:rPr lang="fr-FR" sz="1200" b="0" i="0" kern="1200" dirty="0" smtClean="0">
                <a:solidFill>
                  <a:schemeClr val="tx1"/>
                </a:solidFill>
                <a:effectLst/>
                <a:latin typeface="+mn-lt"/>
                <a:ea typeface="+mn-ea"/>
                <a:cs typeface="+mn-cs"/>
              </a:rPr>
              <a:t> </a:t>
            </a:r>
          </a:p>
          <a:p>
            <a:r>
              <a:rPr lang="fr-FR" sz="1200" b="0" i="0" kern="1200" dirty="0" smtClean="0">
                <a:solidFill>
                  <a:schemeClr val="tx1"/>
                </a:solidFill>
                <a:effectLst/>
                <a:latin typeface="+mn-lt"/>
                <a:ea typeface="+mn-ea"/>
                <a:cs typeface="+mn-cs"/>
              </a:rPr>
              <a:t>comme les compétences clés (cœur de métier), les compétences externalisées, les </a:t>
            </a:r>
            <a:r>
              <a:rPr lang="fr-FR" sz="1200" b="0" i="0" kern="1200" dirty="0" err="1" smtClean="0">
                <a:solidFill>
                  <a:schemeClr val="tx1"/>
                </a:solidFill>
                <a:effectLst/>
                <a:latin typeface="+mn-lt"/>
                <a:ea typeface="+mn-ea"/>
                <a:cs typeface="+mn-cs"/>
              </a:rPr>
              <a:t>compé</a:t>
            </a:r>
            <a:r>
              <a:rPr lang="fr-FR" sz="1200" b="0" i="0" kern="1200" dirty="0" smtClean="0">
                <a:solidFill>
                  <a:schemeClr val="tx1"/>
                </a:solidFill>
                <a:effectLst/>
                <a:latin typeface="+mn-lt"/>
                <a:ea typeface="+mn-ea"/>
                <a:cs typeface="+mn-cs"/>
              </a:rPr>
              <a:t> </a:t>
            </a:r>
            <a:r>
              <a:rPr lang="fr-FR" sz="1200" b="0" i="0" kern="1200" dirty="0" err="1" smtClean="0">
                <a:solidFill>
                  <a:schemeClr val="tx1"/>
                </a:solidFill>
                <a:effectLst/>
                <a:latin typeface="+mn-lt"/>
                <a:ea typeface="+mn-ea"/>
                <a:cs typeface="+mn-cs"/>
              </a:rPr>
              <a:t>tences</a:t>
            </a:r>
            <a:r>
              <a:rPr lang="fr-FR" sz="1200" b="0" i="0" kern="1200" dirty="0" smtClean="0">
                <a:solidFill>
                  <a:schemeClr val="tx1"/>
                </a:solidFill>
                <a:effectLst/>
                <a:latin typeface="+mn-lt"/>
                <a:ea typeface="+mn-ea"/>
                <a:cs typeface="+mn-cs"/>
              </a:rPr>
              <a:t> des seniors (notamment si l’analyse des données quantitatives révèle </a:t>
            </a:r>
          </a:p>
          <a:p>
            <a:r>
              <a:rPr lang="fr-FR" sz="1200" b="0" i="0" kern="1200" dirty="0" smtClean="0">
                <a:solidFill>
                  <a:schemeClr val="tx1"/>
                </a:solidFill>
                <a:effectLst/>
                <a:latin typeface="+mn-lt"/>
                <a:ea typeface="+mn-ea"/>
                <a:cs typeface="+mn-cs"/>
              </a:rPr>
              <a:t>une moyenne d’âge élevée) ou les compétences en obsolescence par exemple.</a:t>
            </a:r>
          </a:p>
          <a:p>
            <a:endParaRPr lang="fr-FR" sz="1200" b="0" i="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10</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L’analyse des besoins en ressources humaines est le point crucial de la GPEC </a:t>
            </a:r>
          </a:p>
          <a:p>
            <a:r>
              <a:rPr lang="fr-FR" sz="1200" b="0" i="0" kern="1200" dirty="0" smtClean="0">
                <a:solidFill>
                  <a:schemeClr val="tx1"/>
                </a:solidFill>
                <a:effectLst/>
                <a:latin typeface="+mn-lt"/>
                <a:ea typeface="+mn-ea"/>
                <a:cs typeface="+mn-cs"/>
              </a:rPr>
              <a:t>car c’est ici que l’incertitude est la plus forte. Calculs prévisionnels, vision </a:t>
            </a:r>
            <a:r>
              <a:rPr lang="fr-FR" sz="1200" b="0" i="0" kern="1200" dirty="0" err="1" smtClean="0">
                <a:solidFill>
                  <a:schemeClr val="tx1"/>
                </a:solidFill>
                <a:effectLst/>
                <a:latin typeface="+mn-lt"/>
                <a:ea typeface="+mn-ea"/>
                <a:cs typeface="+mn-cs"/>
              </a:rPr>
              <a:t>straté</a:t>
            </a:r>
            <a:r>
              <a:rPr lang="fr-FR" sz="1200" b="0" i="0" kern="1200" dirty="0" smtClean="0">
                <a:solidFill>
                  <a:schemeClr val="tx1"/>
                </a:solidFill>
                <a:effectLst/>
                <a:latin typeface="+mn-lt"/>
                <a:ea typeface="+mn-ea"/>
                <a:cs typeface="+mn-cs"/>
              </a:rPr>
              <a:t>-</a:t>
            </a:r>
          </a:p>
          <a:p>
            <a:r>
              <a:rPr lang="fr-FR" sz="1200" b="0" i="0" kern="1200" dirty="0" err="1" smtClean="0">
                <a:solidFill>
                  <a:schemeClr val="tx1"/>
                </a:solidFill>
                <a:effectLst/>
                <a:latin typeface="+mn-lt"/>
                <a:ea typeface="+mn-ea"/>
                <a:cs typeface="+mn-cs"/>
              </a:rPr>
              <a:t>gique</a:t>
            </a:r>
            <a:r>
              <a:rPr lang="fr-FR" sz="1200" b="0" i="0" kern="1200" dirty="0" smtClean="0">
                <a:solidFill>
                  <a:schemeClr val="tx1"/>
                </a:solidFill>
                <a:effectLst/>
                <a:latin typeface="+mn-lt"/>
                <a:ea typeface="+mn-ea"/>
                <a:cs typeface="+mn-cs"/>
              </a:rPr>
              <a:t> mais aussi parfois pari sur l’avenir ou intuition, beaucoup d’éléments plus </a:t>
            </a:r>
          </a:p>
          <a:p>
            <a:r>
              <a:rPr lang="fr-FR" sz="1200" b="0" i="0" kern="1200" dirty="0" smtClean="0">
                <a:solidFill>
                  <a:schemeClr val="tx1"/>
                </a:solidFill>
                <a:effectLst/>
                <a:latin typeface="+mn-lt"/>
                <a:ea typeface="+mn-ea"/>
                <a:cs typeface="+mn-cs"/>
              </a:rPr>
              <a:t>ou moins rationnels vont entrer en ligne de compte pour déterminer les besoins </a:t>
            </a:r>
          </a:p>
          <a:p>
            <a:r>
              <a:rPr lang="fr-FR" sz="1200" b="0" i="0" kern="1200" dirty="0" smtClean="0">
                <a:solidFill>
                  <a:schemeClr val="tx1"/>
                </a:solidFill>
                <a:effectLst/>
                <a:latin typeface="+mn-lt"/>
                <a:ea typeface="+mn-ea"/>
                <a:cs typeface="+mn-cs"/>
              </a:rPr>
              <a:t>quantitatifs et qualitatifs futurs en ressources humaines. La formulation de ces </a:t>
            </a:r>
          </a:p>
          <a:p>
            <a:r>
              <a:rPr lang="fr-FR" sz="1200" b="0" i="0" kern="1200" dirty="0" smtClean="0">
                <a:solidFill>
                  <a:schemeClr val="tx1"/>
                </a:solidFill>
                <a:effectLst/>
                <a:latin typeface="+mn-lt"/>
                <a:ea typeface="+mn-ea"/>
                <a:cs typeface="+mn-cs"/>
              </a:rPr>
              <a:t>besoins résultera donc à la fois de ce que souhaite l’entreprise pour l’avenir et </a:t>
            </a:r>
          </a:p>
          <a:p>
            <a:r>
              <a:rPr lang="fr-FR" sz="1200" b="0" i="0" kern="1200" dirty="0" smtClean="0">
                <a:solidFill>
                  <a:schemeClr val="tx1"/>
                </a:solidFill>
                <a:effectLst/>
                <a:latin typeface="+mn-lt"/>
                <a:ea typeface="+mn-ea"/>
                <a:cs typeface="+mn-cs"/>
              </a:rPr>
              <a:t>de ce qui risque de s’imposer à elle.</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11</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Les outils d’ajustement ne sont jamais utilisés de manière isolée. En effet, la </a:t>
            </a:r>
          </a:p>
          <a:p>
            <a:r>
              <a:rPr lang="fr-FR" sz="1200" b="0" i="0" kern="1200" dirty="0" smtClean="0">
                <a:solidFill>
                  <a:schemeClr val="tx1"/>
                </a:solidFill>
                <a:effectLst/>
                <a:latin typeface="+mn-lt"/>
                <a:ea typeface="+mn-ea"/>
                <a:cs typeface="+mn-cs"/>
              </a:rPr>
              <a:t>GPEC repose sur une combinaison d’outils qui n’est pas </a:t>
            </a:r>
            <a:r>
              <a:rPr lang="fr-FR" sz="1200" b="0" i="0" kern="1200" dirty="0" err="1" smtClean="0">
                <a:solidFill>
                  <a:schemeClr val="tx1"/>
                </a:solidFill>
                <a:effectLst/>
                <a:latin typeface="+mn-lt"/>
                <a:ea typeface="+mn-ea"/>
                <a:cs typeface="+mn-cs"/>
              </a:rPr>
              <a:t>prédéﬁnie</a:t>
            </a:r>
            <a:r>
              <a:rPr lang="fr-FR" sz="1200" b="0" i="0" kern="1200" dirty="0" smtClean="0">
                <a:solidFill>
                  <a:schemeClr val="tx1"/>
                </a:solidFill>
                <a:effectLst/>
                <a:latin typeface="+mn-lt"/>
                <a:ea typeface="+mn-ea"/>
                <a:cs typeface="+mn-cs"/>
              </a:rPr>
              <a:t> et qui va </a:t>
            </a:r>
          </a:p>
          <a:p>
            <a:r>
              <a:rPr lang="fr-FR" sz="1200" b="0" i="0" kern="1200" dirty="0" smtClean="0">
                <a:solidFill>
                  <a:schemeClr val="tx1"/>
                </a:solidFill>
                <a:effectLst/>
                <a:latin typeface="+mn-lt"/>
                <a:ea typeface="+mn-ea"/>
                <a:cs typeface="+mn-cs"/>
              </a:rPr>
              <a:t>dépendre de chaque entreprise (ex. : si les collaborateurs sont peu habitués à la </a:t>
            </a:r>
          </a:p>
          <a:p>
            <a:r>
              <a:rPr lang="fr-FR" sz="1200" b="0" i="0" kern="1200" dirty="0" smtClean="0">
                <a:solidFill>
                  <a:schemeClr val="tx1"/>
                </a:solidFill>
                <a:effectLst/>
                <a:latin typeface="+mn-lt"/>
                <a:ea typeface="+mn-ea"/>
                <a:cs typeface="+mn-cs"/>
              </a:rPr>
              <a:t>mobilité, cela incite à la plus grande prudence sur le recours massif et brutal à </a:t>
            </a:r>
          </a:p>
          <a:p>
            <a:r>
              <a:rPr lang="fr-FR" sz="1200" b="0" i="0" kern="1200" dirty="0" smtClean="0">
                <a:solidFill>
                  <a:schemeClr val="tx1"/>
                </a:solidFill>
                <a:effectLst/>
                <a:latin typeface="+mn-lt"/>
                <a:ea typeface="+mn-ea"/>
                <a:cs typeface="+mn-cs"/>
              </a:rPr>
              <a:t>cet outil). </a:t>
            </a:r>
            <a:r>
              <a:rPr lang="fr-FR" sz="1200" b="0" i="0" kern="1200" dirty="0" err="1" smtClean="0">
                <a:solidFill>
                  <a:schemeClr val="tx1"/>
                </a:solidFill>
                <a:effectLst/>
                <a:latin typeface="+mn-lt"/>
                <a:ea typeface="+mn-ea"/>
                <a:cs typeface="+mn-cs"/>
              </a:rPr>
              <a:t>Enﬁn</a:t>
            </a:r>
            <a:r>
              <a:rPr lang="fr-FR" sz="1200" b="0" i="0" kern="1200" dirty="0" smtClean="0">
                <a:solidFill>
                  <a:schemeClr val="tx1"/>
                </a:solidFill>
                <a:effectLst/>
                <a:latin typeface="+mn-lt"/>
                <a:ea typeface="+mn-ea"/>
                <a:cs typeface="+mn-cs"/>
              </a:rPr>
              <a:t>, ces choix seront déterminants dans le cadre de la négociation </a:t>
            </a:r>
          </a:p>
          <a:p>
            <a:r>
              <a:rPr lang="fr-FR" sz="1200" b="0" i="0" kern="1200" dirty="0" smtClean="0">
                <a:solidFill>
                  <a:schemeClr val="tx1"/>
                </a:solidFill>
                <a:effectLst/>
                <a:latin typeface="+mn-lt"/>
                <a:ea typeface="+mn-ea"/>
                <a:cs typeface="+mn-cs"/>
              </a:rPr>
              <a:t>obligatoire triennale sur l’accord GPEC. Il convient donc d’anticiper les priorités </a:t>
            </a:r>
          </a:p>
          <a:p>
            <a:r>
              <a:rPr lang="fr-FR" sz="1200" b="0" i="0" kern="1200" dirty="0" smtClean="0">
                <a:solidFill>
                  <a:schemeClr val="tx1"/>
                </a:solidFill>
                <a:effectLst/>
                <a:latin typeface="+mn-lt"/>
                <a:ea typeface="+mn-ea"/>
                <a:cs typeface="+mn-cs"/>
              </a:rPr>
              <a:t>des partenaires sociaux dans les arbitrages sur les outils d’ajustement, au premier </a:t>
            </a:r>
          </a:p>
          <a:p>
            <a:r>
              <a:rPr lang="fr-FR" sz="1200" b="0" i="0" kern="1200" dirty="0" smtClean="0">
                <a:solidFill>
                  <a:schemeClr val="tx1"/>
                </a:solidFill>
                <a:effectLst/>
                <a:latin typeface="+mn-lt"/>
                <a:ea typeface="+mn-ea"/>
                <a:cs typeface="+mn-cs"/>
              </a:rPr>
              <a:t>rang desquelles la préservation de l’emploi. Le tableau 7.1 montre les principaux </a:t>
            </a:r>
          </a:p>
          <a:p>
            <a:r>
              <a:rPr lang="fr-FR" sz="1200" b="0" i="0" kern="1200" dirty="0" smtClean="0">
                <a:solidFill>
                  <a:schemeClr val="tx1"/>
                </a:solidFill>
                <a:effectLst/>
                <a:latin typeface="+mn-lt"/>
                <a:ea typeface="+mn-ea"/>
                <a:cs typeface="+mn-cs"/>
              </a:rPr>
              <a:t>outils d’ajustement selon leur principale dimension quantitative et/ou qualitative</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Toutes les compétences ne contiennent pas la même « proportion » de chacune </a:t>
            </a:r>
          </a:p>
          <a:p>
            <a:r>
              <a:rPr lang="fr-FR" sz="1200" b="0" i="0" kern="1200" dirty="0" smtClean="0">
                <a:solidFill>
                  <a:schemeClr val="tx1"/>
                </a:solidFill>
                <a:effectLst/>
                <a:latin typeface="+mn-lt"/>
                <a:ea typeface="+mn-ea"/>
                <a:cs typeface="+mn-cs"/>
              </a:rPr>
              <a:t>de ces composantes. Par exemple, les compétences commerciales requièrent des </a:t>
            </a:r>
          </a:p>
          <a:p>
            <a:r>
              <a:rPr lang="fr-FR" sz="1200" b="0" i="0" kern="1200" dirty="0" smtClean="0">
                <a:solidFill>
                  <a:schemeClr val="tx1"/>
                </a:solidFill>
                <a:effectLst/>
                <a:latin typeface="+mn-lt"/>
                <a:ea typeface="+mn-ea"/>
                <a:cs typeface="+mn-cs"/>
              </a:rPr>
              <a:t>qualités relationnelles fortes et donc une proportion de « savoir-faire » importante.</a:t>
            </a:r>
          </a:p>
          <a:p>
            <a:r>
              <a:rPr lang="fr-FR" sz="1200" b="0" i="0" kern="1200" dirty="0" smtClean="0">
                <a:solidFill>
                  <a:schemeClr val="tx1"/>
                </a:solidFill>
                <a:effectLst/>
                <a:latin typeface="+mn-lt"/>
                <a:ea typeface="+mn-ea"/>
                <a:cs typeface="+mn-cs"/>
              </a:rPr>
              <a:t>Chaque fonction nécessite donc de mobiliser un ensemble de compétences </a:t>
            </a:r>
          </a:p>
          <a:p>
            <a:r>
              <a:rPr lang="fr-FR" sz="1200" b="0" i="0" kern="1200" dirty="0" err="1" smtClean="0">
                <a:solidFill>
                  <a:schemeClr val="tx1"/>
                </a:solidFill>
                <a:effectLst/>
                <a:latin typeface="+mn-lt"/>
                <a:ea typeface="+mn-ea"/>
                <a:cs typeface="+mn-cs"/>
              </a:rPr>
              <a:t>spéciﬁques</a:t>
            </a:r>
            <a:endParaRPr lang="fr-FR" sz="1200" b="0" i="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22</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De nombreux acteurs sont impliqués dans la GPEC :</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12A0535E-BA4F-4717-AD3A-EE7511CDB35D}" type="datetimeFigureOut">
              <a:rPr lang="fr-FR" smtClean="0"/>
              <a:pPr/>
              <a:t>18/03/2020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84E2CBED-77A6-4D4F-AA1D-753CEB443590}"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E2CBED-77A6-4D4F-AA1D-753CEB44359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E2CBED-77A6-4D4F-AA1D-753CEB44359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12A0535E-BA4F-4717-AD3A-EE7511CDB35D}" type="datetimeFigureOut">
              <a:rPr lang="fr-FR" smtClean="0"/>
              <a:pPr/>
              <a:t>18/03/2020</a:t>
            </a:fld>
            <a:endParaRPr lang="fr-FR"/>
          </a:p>
        </p:txBody>
      </p:sp>
      <p:sp>
        <p:nvSpPr>
          <p:cNvPr id="9" name="Espace réservé du numéro de diapositive 8"/>
          <p:cNvSpPr>
            <a:spLocks noGrp="1"/>
          </p:cNvSpPr>
          <p:nvPr>
            <p:ph type="sldNum" sz="quarter" idx="15"/>
          </p:nvPr>
        </p:nvSpPr>
        <p:spPr/>
        <p:txBody>
          <a:bodyPr rtlCol="0"/>
          <a:lstStyle/>
          <a:p>
            <a:fld id="{84E2CBED-77A6-4D4F-AA1D-753CEB443590}"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12A0535E-BA4F-4717-AD3A-EE7511CDB35D}" type="datetimeFigureOut">
              <a:rPr lang="fr-FR" smtClean="0"/>
              <a:pPr/>
              <a:t>18/03/2020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84E2CBED-77A6-4D4F-AA1D-753CEB44359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E2CBED-77A6-4D4F-AA1D-753CEB443590}"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4E2CBED-77A6-4D4F-AA1D-753CEB443590}"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12A0535E-BA4F-4717-AD3A-EE7511CDB35D}" type="datetimeFigureOut">
              <a:rPr lang="fr-FR" smtClean="0"/>
              <a:pPr/>
              <a:t>18/03/2020</a:t>
            </a:fld>
            <a:endParaRPr lang="fr-FR"/>
          </a:p>
        </p:txBody>
      </p:sp>
      <p:sp>
        <p:nvSpPr>
          <p:cNvPr id="7" name="Espace réservé du numéro de diapositive 6"/>
          <p:cNvSpPr>
            <a:spLocks noGrp="1"/>
          </p:cNvSpPr>
          <p:nvPr>
            <p:ph type="sldNum" sz="quarter" idx="11"/>
          </p:nvPr>
        </p:nvSpPr>
        <p:spPr/>
        <p:txBody>
          <a:bodyPr rtlCol="0"/>
          <a:lstStyle/>
          <a:p>
            <a:fld id="{84E2CBED-77A6-4D4F-AA1D-753CEB443590}"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4E2CBED-77A6-4D4F-AA1D-753CEB44359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12A0535E-BA4F-4717-AD3A-EE7511CDB35D}" type="datetimeFigureOut">
              <a:rPr lang="fr-FR" smtClean="0"/>
              <a:pPr/>
              <a:t>18/03/2020</a:t>
            </a:fld>
            <a:endParaRPr lang="fr-FR"/>
          </a:p>
        </p:txBody>
      </p:sp>
      <p:sp>
        <p:nvSpPr>
          <p:cNvPr id="22" name="Espace réservé du numéro de diapositive 21"/>
          <p:cNvSpPr>
            <a:spLocks noGrp="1"/>
          </p:cNvSpPr>
          <p:nvPr>
            <p:ph type="sldNum" sz="quarter" idx="15"/>
          </p:nvPr>
        </p:nvSpPr>
        <p:spPr/>
        <p:txBody>
          <a:bodyPr rtlCol="0"/>
          <a:lstStyle/>
          <a:p>
            <a:fld id="{84E2CBED-77A6-4D4F-AA1D-753CEB443590}"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12A0535E-BA4F-4717-AD3A-EE7511CDB35D}" type="datetimeFigureOut">
              <a:rPr lang="fr-FR" smtClean="0"/>
              <a:pPr/>
              <a:t>18/03/2020</a:t>
            </a:fld>
            <a:endParaRPr lang="fr-FR"/>
          </a:p>
        </p:txBody>
      </p:sp>
      <p:sp>
        <p:nvSpPr>
          <p:cNvPr id="18" name="Espace réservé du numéro de diapositive 17"/>
          <p:cNvSpPr>
            <a:spLocks noGrp="1"/>
          </p:cNvSpPr>
          <p:nvPr>
            <p:ph type="sldNum" sz="quarter" idx="11"/>
          </p:nvPr>
        </p:nvSpPr>
        <p:spPr/>
        <p:txBody>
          <a:bodyPr rtlCol="0"/>
          <a:lstStyle/>
          <a:p>
            <a:fld id="{84E2CBED-77A6-4D4F-AA1D-753CEB443590}"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2A0535E-BA4F-4717-AD3A-EE7511CDB35D}" type="datetimeFigureOut">
              <a:rPr lang="fr-FR" smtClean="0"/>
              <a:pPr/>
              <a:t>18/03/2020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4E2CBED-77A6-4D4F-AA1D-753CEB44359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700808"/>
            <a:ext cx="7992888" cy="1555143"/>
          </a:xfrm>
        </p:spPr>
        <p:txBody>
          <a:bodyPr>
            <a:normAutofit fontScale="90000"/>
          </a:bodyPr>
          <a:lstStyle/>
          <a:p>
            <a:r>
              <a:rPr lang="fr-FR" dirty="0" smtClean="0"/>
              <a:t/>
            </a:r>
            <a:br>
              <a:rPr lang="fr-FR" dirty="0" smtClean="0"/>
            </a:br>
            <a:r>
              <a:rPr lang="fr-FR" sz="3600" dirty="0"/>
              <a:t>Module</a:t>
            </a:r>
            <a:r>
              <a:rPr lang="fr-FR" sz="4900" dirty="0"/>
              <a:t/>
            </a:r>
            <a:br>
              <a:rPr lang="fr-FR" sz="4900" dirty="0"/>
            </a:br>
            <a:r>
              <a:rPr lang="fr-FR" sz="3100" dirty="0" smtClean="0"/>
              <a:t>GESTION DES RESSOURCES HUMAINES </a:t>
            </a:r>
            <a:endParaRPr lang="fr-FR" sz="3100" dirty="0"/>
          </a:p>
        </p:txBody>
      </p:sp>
      <p:sp>
        <p:nvSpPr>
          <p:cNvPr id="3" name="Sous-titre 2"/>
          <p:cNvSpPr>
            <a:spLocks noGrp="1"/>
          </p:cNvSpPr>
          <p:nvPr>
            <p:ph type="subTitle" idx="1"/>
          </p:nvPr>
        </p:nvSpPr>
        <p:spPr>
          <a:xfrm>
            <a:off x="0" y="3071810"/>
            <a:ext cx="9144000" cy="2971800"/>
          </a:xfrm>
        </p:spPr>
        <p:txBody>
          <a:bodyPr>
            <a:normAutofit fontScale="92500" lnSpcReduction="20000"/>
          </a:bodyPr>
          <a:lstStyle/>
          <a:p>
            <a:endParaRPr lang="fr-FR" sz="4400" dirty="0" smtClean="0">
              <a:solidFill>
                <a:schemeClr val="tx1"/>
              </a:solidFill>
              <a:latin typeface="+mj-lt"/>
              <a:ea typeface="+mj-ea"/>
              <a:cs typeface="+mj-cs"/>
            </a:endParaRPr>
          </a:p>
          <a:p>
            <a:r>
              <a:rPr lang="fr-FR" sz="4400" dirty="0" smtClean="0">
                <a:solidFill>
                  <a:schemeClr val="tx1"/>
                </a:solidFill>
                <a:latin typeface="+mj-lt"/>
                <a:ea typeface="+mj-ea"/>
                <a:cs typeface="+mj-cs"/>
              </a:rPr>
              <a:t>Semestre </a:t>
            </a:r>
            <a:r>
              <a:rPr lang="fr-FR" sz="4400" dirty="0">
                <a:solidFill>
                  <a:schemeClr val="tx1"/>
                </a:solidFill>
                <a:latin typeface="+mj-lt"/>
                <a:ea typeface="+mj-ea"/>
                <a:cs typeface="+mj-cs"/>
              </a:rPr>
              <a:t>1</a:t>
            </a:r>
            <a:r>
              <a:rPr lang="fr-FR" sz="4400" dirty="0" smtClean="0">
                <a:solidFill>
                  <a:schemeClr val="tx1"/>
                </a:solidFill>
                <a:latin typeface="+mj-lt"/>
                <a:ea typeface="+mj-ea"/>
                <a:cs typeface="+mj-cs"/>
              </a:rPr>
              <a:t> </a:t>
            </a:r>
            <a:endParaRPr lang="fr-FR" sz="4400" dirty="0">
              <a:solidFill>
                <a:schemeClr val="tx1"/>
              </a:solidFill>
              <a:latin typeface="+mj-lt"/>
              <a:ea typeface="+mj-ea"/>
              <a:cs typeface="+mj-cs"/>
            </a:endParaRPr>
          </a:p>
          <a:p>
            <a:pPr algn="r"/>
            <a:endParaRPr lang="fr-FR" sz="2400" dirty="0" smtClean="0">
              <a:solidFill>
                <a:schemeClr val="tx1"/>
              </a:solidFill>
              <a:latin typeface="+mj-lt"/>
              <a:ea typeface="+mj-ea"/>
              <a:cs typeface="+mj-cs"/>
            </a:endParaRPr>
          </a:p>
          <a:p>
            <a:pPr algn="r"/>
            <a:endParaRPr lang="fr-FR" sz="2400" dirty="0">
              <a:solidFill>
                <a:schemeClr val="tx1"/>
              </a:solidFill>
              <a:latin typeface="+mj-lt"/>
              <a:ea typeface="+mj-ea"/>
              <a:cs typeface="+mj-cs"/>
            </a:endParaRPr>
          </a:p>
          <a:p>
            <a:pPr algn="r"/>
            <a:endParaRPr lang="fr-FR" sz="2400" dirty="0" smtClean="0">
              <a:solidFill>
                <a:schemeClr val="tx1"/>
              </a:solidFill>
              <a:latin typeface="+mj-lt"/>
              <a:ea typeface="+mj-ea"/>
              <a:cs typeface="+mj-cs"/>
            </a:endParaRPr>
          </a:p>
          <a:p>
            <a:pPr algn="r"/>
            <a:r>
              <a:rPr lang="fr-FR" sz="2400" dirty="0" smtClean="0">
                <a:solidFill>
                  <a:schemeClr val="tx1"/>
                </a:solidFill>
                <a:latin typeface="+mj-lt"/>
                <a:ea typeface="+mj-ea"/>
                <a:cs typeface="+mj-cs"/>
              </a:rPr>
              <a:t>Année Universitaire</a:t>
            </a:r>
            <a:r>
              <a:rPr lang="fr-FR" sz="2400" smtClean="0">
                <a:solidFill>
                  <a:schemeClr val="tx1"/>
                </a:solidFill>
                <a:latin typeface="+mj-lt"/>
                <a:ea typeface="+mj-ea"/>
                <a:cs typeface="+mj-cs"/>
              </a:rPr>
              <a:t>: </a:t>
            </a:r>
            <a:r>
              <a:rPr lang="fr-FR" sz="2400" smtClean="0">
                <a:solidFill>
                  <a:schemeClr val="tx1"/>
                </a:solidFill>
                <a:latin typeface="+mj-lt"/>
                <a:ea typeface="+mj-ea"/>
                <a:cs typeface="+mj-cs"/>
              </a:rPr>
              <a:t>2019-20</a:t>
            </a:r>
            <a:endParaRPr lang="fr-FR" sz="2400" dirty="0">
              <a:solidFill>
                <a:schemeClr val="tx1"/>
              </a:solidFill>
              <a:latin typeface="+mj-lt"/>
              <a:ea typeface="+mj-ea"/>
              <a:cs typeface="+mj-cs"/>
            </a:endParaRPr>
          </a:p>
          <a:p>
            <a:pPr algn="r"/>
            <a:r>
              <a:rPr lang="fr-FR" sz="2400" dirty="0">
                <a:solidFill>
                  <a:schemeClr val="tx1"/>
                </a:solidFill>
                <a:latin typeface="+mj-lt"/>
                <a:ea typeface="+mj-ea"/>
                <a:cs typeface="+mj-cs"/>
              </a:rPr>
              <a:t>Professeur </a:t>
            </a:r>
            <a:r>
              <a:rPr lang="fr-FR" sz="2400" dirty="0" smtClean="0">
                <a:solidFill>
                  <a:schemeClr val="tx1"/>
                </a:solidFill>
                <a:latin typeface="+mj-lt"/>
                <a:ea typeface="+mj-ea"/>
                <a:cs typeface="+mj-cs"/>
              </a:rPr>
              <a:t>: Meryem BENHADDOUCH</a:t>
            </a:r>
          </a:p>
          <a:p>
            <a:pPr algn="r"/>
            <a:endParaRPr lang="fr-FR" sz="2400" dirty="0">
              <a:solidFill>
                <a:schemeClr val="tx1"/>
              </a:solidFill>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Mise en œuvre du processus de GPEC</a:t>
            </a:r>
            <a:r>
              <a:rPr lang="fr-FR" dirty="0" smtClean="0"/>
              <a:t/>
            </a:r>
            <a:br>
              <a:rPr lang="fr-FR" dirty="0" smtClean="0"/>
            </a:br>
            <a:endParaRPr lang="fr-FR" dirty="0"/>
          </a:p>
        </p:txBody>
      </p:sp>
      <p:sp>
        <p:nvSpPr>
          <p:cNvPr id="3" name="Espace réservé du contenu 2"/>
          <p:cNvSpPr>
            <a:spLocks noGrp="1"/>
          </p:cNvSpPr>
          <p:nvPr>
            <p:ph sz="quarter" idx="1"/>
          </p:nvPr>
        </p:nvSpPr>
        <p:spPr>
          <a:xfrm>
            <a:off x="571472" y="1071546"/>
            <a:ext cx="7467600" cy="5786454"/>
          </a:xfrm>
        </p:spPr>
        <p:txBody>
          <a:bodyPr/>
          <a:lstStyle/>
          <a:p>
            <a:r>
              <a:rPr lang="fr-FR" dirty="0" smtClean="0"/>
              <a:t>Ressources humaines disponibles</a:t>
            </a:r>
          </a:p>
          <a:p>
            <a:pPr>
              <a:buNone/>
            </a:pPr>
            <a:endParaRPr lang="fr-FR" dirty="0"/>
          </a:p>
        </p:txBody>
      </p:sp>
      <p:graphicFrame>
        <p:nvGraphicFramePr>
          <p:cNvPr id="5" name="Diagramme 4"/>
          <p:cNvGraphicFramePr/>
          <p:nvPr/>
        </p:nvGraphicFramePr>
        <p:xfrm>
          <a:off x="357158" y="1785926"/>
          <a:ext cx="8001056" cy="4286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82594"/>
          </a:xfrm>
        </p:spPr>
        <p:txBody>
          <a:bodyPr/>
          <a:lstStyle/>
          <a:p>
            <a:pPr algn="ctr"/>
            <a:r>
              <a:rPr lang="fr-FR" b="1" dirty="0" smtClean="0">
                <a:solidFill>
                  <a:srgbClr val="FF0000"/>
                </a:solidFill>
              </a:rPr>
              <a:t>Besoins en ressources humaines</a:t>
            </a:r>
            <a:endParaRPr lang="fr-FR" b="1" dirty="0">
              <a:solidFill>
                <a:srgbClr val="FF0000"/>
              </a:solidFill>
            </a:endParaRPr>
          </a:p>
        </p:txBody>
      </p:sp>
      <p:sp>
        <p:nvSpPr>
          <p:cNvPr id="3" name="Espace réservé du contenu 2"/>
          <p:cNvSpPr>
            <a:spLocks noGrp="1"/>
          </p:cNvSpPr>
          <p:nvPr>
            <p:ph sz="quarter" idx="1"/>
          </p:nvPr>
        </p:nvSpPr>
        <p:spPr>
          <a:xfrm>
            <a:off x="457200" y="1071546"/>
            <a:ext cx="8329642" cy="5786454"/>
          </a:xfrm>
        </p:spPr>
        <p:txBody>
          <a:bodyPr/>
          <a:lstStyle/>
          <a:p>
            <a:endParaRPr lang="fr-FR" dirty="0"/>
          </a:p>
        </p:txBody>
      </p:sp>
      <p:sp>
        <p:nvSpPr>
          <p:cNvPr id="4" name="Rectangle 3"/>
          <p:cNvSpPr/>
          <p:nvPr/>
        </p:nvSpPr>
        <p:spPr>
          <a:xfrm>
            <a:off x="500034" y="1071546"/>
            <a:ext cx="2143140" cy="928694"/>
          </a:xfrm>
          <a:prstGeom prst="rect">
            <a:avLst/>
          </a:prstGeom>
          <a:gradFill flip="none" rotWithShape="1">
            <a:gsLst>
              <a:gs pos="0">
                <a:srgbClr val="EE48C3">
                  <a:shade val="30000"/>
                  <a:satMod val="115000"/>
                </a:srgbClr>
              </a:gs>
              <a:gs pos="50000">
                <a:srgbClr val="EE48C3">
                  <a:shade val="67500"/>
                  <a:satMod val="115000"/>
                </a:srgbClr>
              </a:gs>
              <a:gs pos="100000">
                <a:srgbClr val="EE48C3">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SOURCE</a:t>
            </a:r>
            <a:endParaRPr lang="fr-FR" b="1" dirty="0"/>
          </a:p>
        </p:txBody>
      </p:sp>
      <p:sp>
        <p:nvSpPr>
          <p:cNvPr id="5" name="Rectangle 4"/>
          <p:cNvSpPr/>
          <p:nvPr/>
        </p:nvSpPr>
        <p:spPr>
          <a:xfrm>
            <a:off x="3143240" y="1071546"/>
            <a:ext cx="5715040" cy="928694"/>
          </a:xfrm>
          <a:prstGeom prst="rect">
            <a:avLst/>
          </a:prstGeom>
          <a:gradFill flip="none" rotWithShape="1">
            <a:gsLst>
              <a:gs pos="0">
                <a:srgbClr val="EE48C3">
                  <a:shade val="30000"/>
                  <a:satMod val="115000"/>
                </a:srgbClr>
              </a:gs>
              <a:gs pos="50000">
                <a:srgbClr val="EE48C3">
                  <a:shade val="67500"/>
                  <a:satMod val="115000"/>
                </a:srgbClr>
              </a:gs>
              <a:gs pos="100000">
                <a:srgbClr val="EE48C3">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SOURCES</a:t>
            </a:r>
            <a:endParaRPr lang="fr-FR" b="1" dirty="0"/>
          </a:p>
        </p:txBody>
      </p:sp>
      <p:sp>
        <p:nvSpPr>
          <p:cNvPr id="6" name="Rectangle 5"/>
          <p:cNvSpPr/>
          <p:nvPr/>
        </p:nvSpPr>
        <p:spPr>
          <a:xfrm>
            <a:off x="500034" y="2214554"/>
            <a:ext cx="2143140" cy="2357454"/>
          </a:xfrm>
          <a:prstGeom prst="rect">
            <a:avLst/>
          </a:prstGeom>
          <a:gradFill flip="none" rotWithShape="1">
            <a:gsLst>
              <a:gs pos="0">
                <a:srgbClr val="008A3E">
                  <a:shade val="30000"/>
                  <a:satMod val="115000"/>
                </a:srgbClr>
              </a:gs>
              <a:gs pos="50000">
                <a:srgbClr val="008A3E">
                  <a:shade val="67500"/>
                  <a:satMod val="115000"/>
                </a:srgbClr>
              </a:gs>
              <a:gs pos="100000">
                <a:srgbClr val="008A3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Stratégie de l’entreprise</a:t>
            </a:r>
            <a:endParaRPr lang="fr-FR" b="1" dirty="0"/>
          </a:p>
        </p:txBody>
      </p:sp>
      <p:sp>
        <p:nvSpPr>
          <p:cNvPr id="7" name="Rectangle 6"/>
          <p:cNvSpPr/>
          <p:nvPr/>
        </p:nvSpPr>
        <p:spPr>
          <a:xfrm>
            <a:off x="500034" y="4929198"/>
            <a:ext cx="2214578" cy="714380"/>
          </a:xfrm>
          <a:prstGeom prst="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dirty="0" smtClean="0"/>
              <a:t>Ce que « souhaite »</a:t>
            </a:r>
          </a:p>
          <a:p>
            <a:r>
              <a:rPr lang="fr-FR" dirty="0" smtClean="0"/>
              <a:t>l’entreprise</a:t>
            </a:r>
            <a:endParaRPr lang="fr-FR" dirty="0"/>
          </a:p>
        </p:txBody>
      </p:sp>
      <p:sp>
        <p:nvSpPr>
          <p:cNvPr id="8" name="Rectangle 7"/>
          <p:cNvSpPr/>
          <p:nvPr/>
        </p:nvSpPr>
        <p:spPr>
          <a:xfrm>
            <a:off x="3143240" y="2143116"/>
            <a:ext cx="2428892" cy="25717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INTERNES</a:t>
            </a:r>
          </a:p>
          <a:p>
            <a:r>
              <a:rPr lang="fr-FR" b="1" dirty="0" smtClean="0"/>
              <a:t>– Moyens </a:t>
            </a:r>
            <a:r>
              <a:rPr lang="fr-FR" b="1" dirty="0" err="1" smtClean="0"/>
              <a:t>ﬁnanciers</a:t>
            </a:r>
            <a:r>
              <a:rPr lang="fr-FR" b="1" dirty="0" smtClean="0"/>
              <a:t> </a:t>
            </a:r>
          </a:p>
          <a:p>
            <a:r>
              <a:rPr lang="fr-FR" b="1" dirty="0" smtClean="0"/>
              <a:t>– Prévisions de</a:t>
            </a:r>
          </a:p>
          <a:p>
            <a:r>
              <a:rPr lang="fr-FR" b="1" dirty="0" smtClean="0"/>
              <a:t>l’observatoire</a:t>
            </a:r>
          </a:p>
          <a:p>
            <a:r>
              <a:rPr lang="fr-FR" b="1" dirty="0" smtClean="0"/>
              <a:t>– Évolutions</a:t>
            </a:r>
          </a:p>
          <a:p>
            <a:r>
              <a:rPr lang="fr-FR" b="1" dirty="0" smtClean="0"/>
              <a:t>démographiques,</a:t>
            </a:r>
          </a:p>
          <a:p>
            <a:r>
              <a:rPr lang="fr-FR" b="1" dirty="0" smtClean="0"/>
              <a:t>– Turnover…</a:t>
            </a:r>
            <a:endParaRPr lang="fr-FR" b="1" dirty="0"/>
          </a:p>
        </p:txBody>
      </p:sp>
      <p:sp>
        <p:nvSpPr>
          <p:cNvPr id="9" name="Rectangle 8"/>
          <p:cNvSpPr/>
          <p:nvPr/>
        </p:nvSpPr>
        <p:spPr>
          <a:xfrm>
            <a:off x="5786446" y="2143116"/>
            <a:ext cx="3071834" cy="25717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EXTERNES</a:t>
            </a:r>
          </a:p>
          <a:p>
            <a:r>
              <a:rPr lang="fr-FR" b="1" dirty="0" smtClean="0"/>
              <a:t>– Observatoire de branche</a:t>
            </a:r>
          </a:p>
          <a:p>
            <a:r>
              <a:rPr lang="fr-FR" b="1" dirty="0" smtClean="0"/>
              <a:t>– Veille juridique et </a:t>
            </a:r>
            <a:r>
              <a:rPr lang="fr-FR" b="1" dirty="0" err="1" smtClean="0"/>
              <a:t>ﬁscale</a:t>
            </a:r>
            <a:endParaRPr lang="fr-FR" b="1" dirty="0" smtClean="0"/>
          </a:p>
          <a:p>
            <a:r>
              <a:rPr lang="fr-FR" b="1" dirty="0" smtClean="0"/>
              <a:t>– Données statistiques</a:t>
            </a:r>
          </a:p>
          <a:p>
            <a:r>
              <a:rPr lang="fr-FR" b="1" dirty="0" smtClean="0"/>
              <a:t>(INSEE…)</a:t>
            </a:r>
          </a:p>
          <a:p>
            <a:r>
              <a:rPr lang="fr-FR" b="1" dirty="0" smtClean="0"/>
              <a:t>– Syndicats professionnels</a:t>
            </a:r>
            <a:endParaRPr lang="fr-FR" b="1" dirty="0"/>
          </a:p>
        </p:txBody>
      </p:sp>
      <p:sp>
        <p:nvSpPr>
          <p:cNvPr id="10" name="Rectangle 9"/>
          <p:cNvSpPr/>
          <p:nvPr/>
        </p:nvSpPr>
        <p:spPr>
          <a:xfrm>
            <a:off x="3143240" y="4929198"/>
            <a:ext cx="5715040" cy="714380"/>
          </a:xfrm>
          <a:prstGeom prst="rect">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Ce qui va « s’imposer »à l’entreprise</a:t>
            </a:r>
            <a:endParaRPr lang="fr-FR" b="1" dirty="0"/>
          </a:p>
        </p:txBody>
      </p:sp>
      <p:sp>
        <p:nvSpPr>
          <p:cNvPr id="11" name="Rectangle 10"/>
          <p:cNvSpPr/>
          <p:nvPr/>
        </p:nvSpPr>
        <p:spPr>
          <a:xfrm>
            <a:off x="500034" y="5929330"/>
            <a:ext cx="8358246" cy="642942"/>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BESOINS EN RESSOURCES HUMAINES</a:t>
            </a:r>
            <a:endParaRPr lang="fr-FR" b="1" dirty="0"/>
          </a:p>
        </p:txBody>
      </p:sp>
      <p:cxnSp>
        <p:nvCxnSpPr>
          <p:cNvPr id="15" name="Connecteur droit avec flèche 14"/>
          <p:cNvCxnSpPr>
            <a:stCxn id="10" idx="2"/>
          </p:cNvCxnSpPr>
          <p:nvPr/>
        </p:nvCxnSpPr>
        <p:spPr>
          <a:xfrm rot="5400000">
            <a:off x="5857884" y="5786454"/>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a:stCxn id="7" idx="2"/>
          </p:cNvCxnSpPr>
          <p:nvPr/>
        </p:nvCxnSpPr>
        <p:spPr>
          <a:xfrm rot="16200000" flipH="1">
            <a:off x="1482306" y="5768594"/>
            <a:ext cx="285752"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7467600" cy="582594"/>
          </a:xfrm>
        </p:spPr>
        <p:txBody>
          <a:bodyPr/>
          <a:lstStyle/>
          <a:p>
            <a:pPr algn="ctr"/>
            <a:r>
              <a:rPr lang="fr-FR" b="1" dirty="0" smtClean="0">
                <a:solidFill>
                  <a:srgbClr val="FF0000"/>
                </a:solidFill>
              </a:rPr>
              <a:t>Analyse d’écarts</a:t>
            </a:r>
            <a:endParaRPr lang="fr-FR" b="1" dirty="0">
              <a:solidFill>
                <a:srgbClr val="FF0000"/>
              </a:solidFill>
            </a:endParaRPr>
          </a:p>
        </p:txBody>
      </p:sp>
      <p:sp>
        <p:nvSpPr>
          <p:cNvPr id="3" name="Espace réservé du contenu 2"/>
          <p:cNvSpPr>
            <a:spLocks noGrp="1"/>
          </p:cNvSpPr>
          <p:nvPr>
            <p:ph sz="quarter" idx="1"/>
          </p:nvPr>
        </p:nvSpPr>
        <p:spPr>
          <a:xfrm>
            <a:off x="0" y="714356"/>
            <a:ext cx="8786842" cy="5402406"/>
          </a:xfrm>
        </p:spPr>
        <p:txBody>
          <a:bodyPr/>
          <a:lstStyle/>
          <a:p>
            <a:pPr>
              <a:buNone/>
            </a:pPr>
            <a:r>
              <a:rPr lang="fr-FR" dirty="0" smtClean="0"/>
              <a:t>   La comparaison entre les ressources humaines disponibles et les besoins futurs va faire apparaître des écarts.</a:t>
            </a:r>
          </a:p>
          <a:p>
            <a:pPr>
              <a:buNone/>
            </a:pPr>
            <a:r>
              <a:rPr lang="fr-FR" dirty="0" smtClean="0"/>
              <a:t> Compte tenu de la double approche quantitative et qualitative, il existe de nombreuses situations envisageables comme le montre la matrice suivante</a:t>
            </a:r>
          </a:p>
          <a:p>
            <a:pPr>
              <a:buNone/>
            </a:pPr>
            <a:endParaRPr lang="fr-FR" dirty="0" smtClean="0"/>
          </a:p>
          <a:p>
            <a:pPr>
              <a:buNone/>
            </a:pPr>
            <a:r>
              <a:rPr lang="fr-FR" sz="1800" dirty="0" smtClean="0"/>
              <a:t>Excédent (3)</a:t>
            </a:r>
            <a:endParaRPr lang="fr-FR" sz="1800" dirty="0"/>
          </a:p>
        </p:txBody>
      </p:sp>
      <p:sp>
        <p:nvSpPr>
          <p:cNvPr id="4" name="Rectangle 3"/>
          <p:cNvSpPr/>
          <p:nvPr/>
        </p:nvSpPr>
        <p:spPr>
          <a:xfrm>
            <a:off x="1071538" y="3500438"/>
            <a:ext cx="7143800" cy="27860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r>
              <a:rPr lang="fr-FR" b="1" dirty="0" smtClean="0"/>
              <a:t>Effectif insuffisant   (3/1</a:t>
            </a:r>
            <a:r>
              <a:rPr lang="fr-FR" dirty="0" smtClean="0"/>
              <a:t>)                                     </a:t>
            </a:r>
            <a:r>
              <a:rPr lang="fr-FR" b="1" dirty="0" smtClean="0"/>
              <a:t>Excès  (3/3)  </a:t>
            </a:r>
            <a:r>
              <a:rPr lang="fr-FR" dirty="0" smtClean="0"/>
              <a:t>             </a:t>
            </a:r>
          </a:p>
          <a:p>
            <a:endParaRPr lang="fr-FR" dirty="0" smtClean="0"/>
          </a:p>
          <a:p>
            <a:pPr algn="ctr"/>
            <a:endParaRPr lang="fr-FR" dirty="0" smtClean="0"/>
          </a:p>
          <a:p>
            <a:pPr algn="ctr"/>
            <a:r>
              <a:rPr lang="fr-FR" b="1" dirty="0" smtClean="0"/>
              <a:t>Equilibre (2/2)</a:t>
            </a:r>
          </a:p>
          <a:p>
            <a:pPr algn="ctr"/>
            <a:endParaRPr lang="fr-FR" dirty="0" smtClean="0"/>
          </a:p>
          <a:p>
            <a:endParaRPr lang="fr-FR" dirty="0" smtClean="0"/>
          </a:p>
          <a:p>
            <a:r>
              <a:rPr lang="fr-FR" dirty="0" smtClean="0"/>
              <a:t>                                                                                                              </a:t>
            </a:r>
            <a:r>
              <a:rPr lang="fr-FR" b="1" dirty="0" smtClean="0"/>
              <a:t>Pénurie totale  (1/1)            Compétences manquantes (1/3)</a:t>
            </a:r>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p:txBody>
      </p:sp>
      <p:sp>
        <p:nvSpPr>
          <p:cNvPr id="5" name="ZoneTexte 4"/>
          <p:cNvSpPr txBox="1"/>
          <p:nvPr/>
        </p:nvSpPr>
        <p:spPr>
          <a:xfrm>
            <a:off x="0" y="6211669"/>
            <a:ext cx="2143108" cy="369332"/>
          </a:xfrm>
          <a:prstGeom prst="rect">
            <a:avLst/>
          </a:prstGeom>
          <a:noFill/>
        </p:spPr>
        <p:txBody>
          <a:bodyPr wrap="square" rtlCol="0">
            <a:spAutoFit/>
          </a:bodyPr>
          <a:lstStyle/>
          <a:p>
            <a:r>
              <a:rPr lang="fr-FR" dirty="0" smtClean="0"/>
              <a:t>Insuffisance (1)</a:t>
            </a:r>
            <a:endParaRPr lang="fr-FR" dirty="0"/>
          </a:p>
        </p:txBody>
      </p:sp>
      <p:sp>
        <p:nvSpPr>
          <p:cNvPr id="6" name="Rectangle 5"/>
          <p:cNvSpPr/>
          <p:nvPr/>
        </p:nvSpPr>
        <p:spPr>
          <a:xfrm>
            <a:off x="2643174" y="6286520"/>
            <a:ext cx="2879314" cy="646331"/>
          </a:xfrm>
          <a:prstGeom prst="rect">
            <a:avLst/>
          </a:prstGeom>
        </p:spPr>
        <p:txBody>
          <a:bodyPr wrap="none">
            <a:spAutoFit/>
          </a:bodyPr>
          <a:lstStyle/>
          <a:p>
            <a:r>
              <a:rPr lang="fr-FR" sz="3600" b="1" dirty="0" smtClean="0"/>
              <a:t>Quantitatif</a:t>
            </a:r>
          </a:p>
        </p:txBody>
      </p:sp>
      <p:sp>
        <p:nvSpPr>
          <p:cNvPr id="7" name="Rectangle 6"/>
          <p:cNvSpPr/>
          <p:nvPr/>
        </p:nvSpPr>
        <p:spPr>
          <a:xfrm>
            <a:off x="0" y="4500570"/>
            <a:ext cx="2528256" cy="646331"/>
          </a:xfrm>
          <a:prstGeom prst="rect">
            <a:avLst/>
          </a:prstGeom>
        </p:spPr>
        <p:txBody>
          <a:bodyPr wrap="none">
            <a:spAutoFit/>
          </a:bodyPr>
          <a:lstStyle/>
          <a:p>
            <a:r>
              <a:rPr lang="fr-FR" sz="3600" b="1" dirty="0" smtClean="0"/>
              <a:t>Qualitatif</a:t>
            </a:r>
            <a:endParaRPr lang="fr-FR" sz="3600" b="1" dirty="0"/>
          </a:p>
        </p:txBody>
      </p:sp>
      <p:sp>
        <p:nvSpPr>
          <p:cNvPr id="8" name="Rectangle 7"/>
          <p:cNvSpPr/>
          <p:nvPr/>
        </p:nvSpPr>
        <p:spPr>
          <a:xfrm>
            <a:off x="6786578" y="6286520"/>
            <a:ext cx="1518364" cy="369332"/>
          </a:xfrm>
          <a:prstGeom prst="rect">
            <a:avLst/>
          </a:prstGeom>
        </p:spPr>
        <p:txBody>
          <a:bodyPr wrap="none">
            <a:spAutoFit/>
          </a:bodyPr>
          <a:lstStyle/>
          <a:p>
            <a:r>
              <a:rPr lang="fr-FR" dirty="0" smtClean="0"/>
              <a:t>Excédent (3)</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0070C0"/>
                </a:solidFill>
              </a:rPr>
              <a:t>(1/1) Pénurie totale</a:t>
            </a:r>
            <a:endParaRPr lang="fr-FR" b="1" dirty="0">
              <a:solidFill>
                <a:srgbClr val="0070C0"/>
              </a:solidFill>
            </a:endParaRPr>
          </a:p>
        </p:txBody>
      </p:sp>
      <p:sp>
        <p:nvSpPr>
          <p:cNvPr id="3" name="Espace réservé du contenu 2"/>
          <p:cNvSpPr>
            <a:spLocks noGrp="1"/>
          </p:cNvSpPr>
          <p:nvPr>
            <p:ph sz="quarter" idx="1"/>
          </p:nvPr>
        </p:nvSpPr>
        <p:spPr>
          <a:xfrm>
            <a:off x="457200" y="1600200"/>
            <a:ext cx="7972452" cy="4873752"/>
          </a:xfrm>
        </p:spPr>
        <p:txBody>
          <a:bodyPr/>
          <a:lstStyle/>
          <a:p>
            <a:r>
              <a:rPr lang="fr-FR" dirty="0" smtClean="0"/>
              <a:t>L’entreprise dispose d’un effectif </a:t>
            </a:r>
            <a:r>
              <a:rPr lang="fr-FR" dirty="0" err="1" smtClean="0"/>
              <a:t>insufﬁsant</a:t>
            </a:r>
            <a:r>
              <a:rPr lang="fr-FR" dirty="0" smtClean="0"/>
              <a:t> et le peu de personnel en place présente des compétences inadéquates par rapport aux besoins.</a:t>
            </a:r>
          </a:p>
          <a:p>
            <a:r>
              <a:rPr lang="fr-FR" dirty="0" smtClean="0"/>
              <a:t> Il peut d’agir d’une jeune entreprise ou d’une entreprise qui ne parvient pas à </a:t>
            </a:r>
            <a:r>
              <a:rPr lang="fr-FR" dirty="0" err="1" smtClean="0"/>
              <a:t>ﬁdéliser</a:t>
            </a:r>
            <a:r>
              <a:rPr lang="fr-FR" dirty="0" smtClean="0"/>
              <a:t> ses ressources humaines et qui doit donc par exemple faire appel à des sous-traitants ou des prestataires extérieurs pour maintenir son activité.</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0070C0"/>
                </a:solidFill>
              </a:rPr>
              <a:t>(1/3) Compétences manquantes</a:t>
            </a:r>
            <a:br>
              <a:rPr lang="fr-FR" b="1" dirty="0" smtClean="0">
                <a:solidFill>
                  <a:srgbClr val="0070C0"/>
                </a:solidFill>
              </a:rPr>
            </a:br>
            <a:endParaRPr lang="fr-FR" b="1" dirty="0">
              <a:solidFill>
                <a:srgbClr val="0070C0"/>
              </a:solidFill>
            </a:endParaRPr>
          </a:p>
        </p:txBody>
      </p:sp>
      <p:sp>
        <p:nvSpPr>
          <p:cNvPr id="3" name="Espace réservé du contenu 2"/>
          <p:cNvSpPr>
            <a:spLocks noGrp="1"/>
          </p:cNvSpPr>
          <p:nvPr>
            <p:ph sz="quarter" idx="1"/>
          </p:nvPr>
        </p:nvSpPr>
        <p:spPr/>
        <p:txBody>
          <a:bodyPr>
            <a:normAutofit/>
          </a:bodyPr>
          <a:lstStyle/>
          <a:p>
            <a:r>
              <a:rPr lang="fr-FR" dirty="0" smtClean="0"/>
              <a:t>Il s’agit d’une situation fréquente dans laquelle l’entreprise, pourtant en sureffectif, ne dispose pas des compétences souhaitées. </a:t>
            </a:r>
          </a:p>
          <a:p>
            <a:r>
              <a:rPr lang="fr-FR" dirty="0" smtClean="0"/>
              <a:t>Elle peut envisager la formation pour permettre aux collaborateurs d’acquérir les compétences manquantes. Mais un sureffectif trop important peut dangereusement alourdir la masse salariale et diminuer la capacité à </a:t>
            </a:r>
            <a:r>
              <a:rPr lang="fr-FR" dirty="0" err="1" smtClean="0"/>
              <a:t>ﬁnancer</a:t>
            </a:r>
            <a:r>
              <a:rPr lang="fr-FR" dirty="0" smtClean="0"/>
              <a:t> la formation (et bien sûr empêcher de recruter des candidats disposant des compétences recherchées)</a:t>
            </a: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0070C0"/>
                </a:solidFill>
              </a:rPr>
              <a:t>(3/3) Excès</a:t>
            </a:r>
            <a:br>
              <a:rPr lang="fr-FR" b="1" dirty="0" smtClean="0">
                <a:solidFill>
                  <a:srgbClr val="0070C0"/>
                </a:solidFill>
              </a:rPr>
            </a:br>
            <a:endParaRPr lang="fr-FR" b="1" dirty="0" smtClean="0">
              <a:solidFill>
                <a:srgbClr val="0070C0"/>
              </a:solidFill>
            </a:endParaRPr>
          </a:p>
        </p:txBody>
      </p:sp>
      <p:sp>
        <p:nvSpPr>
          <p:cNvPr id="3" name="Espace réservé du contenu 2"/>
          <p:cNvSpPr>
            <a:spLocks noGrp="1"/>
          </p:cNvSpPr>
          <p:nvPr>
            <p:ph sz="quarter" idx="1"/>
          </p:nvPr>
        </p:nvSpPr>
        <p:spPr/>
        <p:txBody>
          <a:bodyPr/>
          <a:lstStyle/>
          <a:p>
            <a:r>
              <a:rPr lang="fr-FR" dirty="0" smtClean="0"/>
              <a:t>L’entreprise présente un effectif trop important qui dispose de compétences inutilisées, par exemple suite à l’abandon d’un des secteurs d’activité. Cela constitue un gaspillage coûteux pour l’entreprise et des réductions devront être envisagées en prenant soin de ne pas se défaire de compétences qui pourraient se révéler utiles à moyen terme</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0070C0"/>
                </a:solidFill>
              </a:rPr>
              <a:t>(3/1) Effectif </a:t>
            </a:r>
            <a:r>
              <a:rPr lang="fr-FR" b="1" dirty="0" err="1" smtClean="0">
                <a:solidFill>
                  <a:srgbClr val="0070C0"/>
                </a:solidFill>
              </a:rPr>
              <a:t>insufﬁsant</a:t>
            </a:r>
            <a:r>
              <a:rPr lang="fr-FR" b="1" dirty="0" smtClean="0">
                <a:solidFill>
                  <a:srgbClr val="0070C0"/>
                </a:solidFill>
              </a:rPr>
              <a:t/>
            </a:r>
            <a:br>
              <a:rPr lang="fr-FR" b="1" dirty="0" smtClean="0">
                <a:solidFill>
                  <a:srgbClr val="0070C0"/>
                </a:solidFill>
              </a:rPr>
            </a:br>
            <a:endParaRPr lang="fr-FR" b="1" dirty="0">
              <a:solidFill>
                <a:srgbClr val="0070C0"/>
              </a:solidFill>
            </a:endParaRPr>
          </a:p>
        </p:txBody>
      </p:sp>
      <p:sp>
        <p:nvSpPr>
          <p:cNvPr id="3" name="Espace réservé du contenu 2"/>
          <p:cNvSpPr>
            <a:spLocks noGrp="1"/>
          </p:cNvSpPr>
          <p:nvPr>
            <p:ph sz="quarter" idx="1"/>
          </p:nvPr>
        </p:nvSpPr>
        <p:spPr/>
        <p:txBody>
          <a:bodyPr>
            <a:normAutofit/>
          </a:bodyPr>
          <a:lstStyle/>
          <a:p>
            <a:pPr>
              <a:buNone/>
            </a:pPr>
            <a:r>
              <a:rPr lang="fr-FR" dirty="0" smtClean="0"/>
              <a:t>Dans cette situation de déséquilibre, l’effectif est </a:t>
            </a:r>
            <a:r>
              <a:rPr lang="fr-FR" dirty="0" err="1" smtClean="0"/>
              <a:t>insufﬁsant</a:t>
            </a:r>
            <a:r>
              <a:rPr lang="fr-FR" dirty="0" smtClean="0"/>
              <a:t> pour faire face à la charge de travail. A contrario, les compétences des collaborateurs sont sous-utilisées, ce qui est coûteux pour l’entreprise et démotivant pour les collaborateurs. </a:t>
            </a:r>
          </a:p>
          <a:p>
            <a:pPr>
              <a:buNone/>
            </a:pPr>
            <a:r>
              <a:rPr lang="fr-FR" dirty="0" smtClean="0"/>
              <a:t>Il y a donc risque de gaspillage et l’entreprise doit essayer de rééquilibrer ses ressources humaines par rapport aux besoins, par exemple en s’orientant davantage vers des activités à plus forte valeur ajoutée pour optimiser les compétences.</a:t>
            </a: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0070C0"/>
                </a:solidFill>
              </a:rPr>
              <a:t>(2/2) Équilibre</a:t>
            </a:r>
            <a:br>
              <a:rPr lang="fr-FR" b="1" dirty="0" smtClean="0">
                <a:solidFill>
                  <a:srgbClr val="0070C0"/>
                </a:solidFill>
              </a:rPr>
            </a:br>
            <a:endParaRPr lang="fr-FR" b="1" dirty="0">
              <a:solidFill>
                <a:srgbClr val="0070C0"/>
              </a:solidFill>
            </a:endParaRPr>
          </a:p>
        </p:txBody>
      </p:sp>
      <p:sp>
        <p:nvSpPr>
          <p:cNvPr id="3" name="Espace réservé du contenu 2"/>
          <p:cNvSpPr>
            <a:spLocks noGrp="1"/>
          </p:cNvSpPr>
          <p:nvPr>
            <p:ph sz="quarter" idx="1"/>
          </p:nvPr>
        </p:nvSpPr>
        <p:spPr/>
        <p:txBody>
          <a:bodyPr/>
          <a:lstStyle/>
          <a:p>
            <a:r>
              <a:rPr lang="fr-FR" dirty="0" smtClean="0"/>
              <a:t>En situation d’équilibre, les ressources humaines disponibles correspondent aux besoins </a:t>
            </a:r>
            <a:r>
              <a:rPr lang="fr-FR" dirty="0" err="1" smtClean="0"/>
              <a:t>identiﬁés</a:t>
            </a:r>
            <a:r>
              <a:rPr lang="fr-FR" dirty="0" smtClean="0"/>
              <a:t>, à la fois sur le plan quantitatif et qualitatif. C’est une situation idéale vers laquelle tend l’entreprise. </a:t>
            </a:r>
          </a:p>
          <a:p>
            <a:pPr>
              <a:buNone/>
            </a:pPr>
            <a:r>
              <a:rPr lang="fr-FR" dirty="0" smtClean="0"/>
              <a:t>Mais, attention, la perfection est plus souvent un voyage qu’une destination !</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82594"/>
          </a:xfrm>
        </p:spPr>
        <p:txBody>
          <a:bodyPr/>
          <a:lstStyle/>
          <a:p>
            <a:pPr algn="ctr"/>
            <a:r>
              <a:rPr lang="fr-FR" b="1" dirty="0" smtClean="0">
                <a:solidFill>
                  <a:srgbClr val="FF0000"/>
                </a:solidFill>
              </a:rPr>
              <a:t>Ajustement</a:t>
            </a:r>
            <a:endParaRPr lang="fr-FR" b="1" dirty="0">
              <a:solidFill>
                <a:srgbClr val="FF0000"/>
              </a:solidFill>
            </a:endParaRPr>
          </a:p>
        </p:txBody>
      </p:sp>
      <p:graphicFrame>
        <p:nvGraphicFramePr>
          <p:cNvPr id="4" name="Espace réservé du contenu 3"/>
          <p:cNvGraphicFramePr>
            <a:graphicFrameLocks noGrp="1"/>
          </p:cNvGraphicFramePr>
          <p:nvPr>
            <p:ph sz="quarter" idx="1"/>
          </p:nvPr>
        </p:nvGraphicFramePr>
        <p:xfrm>
          <a:off x="500034" y="1857364"/>
          <a:ext cx="7539038" cy="4521200"/>
        </p:xfrm>
        <a:graphic>
          <a:graphicData uri="http://schemas.openxmlformats.org/drawingml/2006/table">
            <a:tbl>
              <a:tblPr firstRow="1" bandRow="1">
                <a:tableStyleId>{5C22544A-7EE6-4342-B048-85BDC9FD1C3A}</a:tableStyleId>
              </a:tblPr>
              <a:tblGrid>
                <a:gridCol w="2560638"/>
                <a:gridCol w="2489200"/>
                <a:gridCol w="2489200"/>
              </a:tblGrid>
              <a:tr h="370840">
                <a:tc>
                  <a:txBody>
                    <a:bodyPr/>
                    <a:lstStyle/>
                    <a:p>
                      <a:pPr algn="ctr"/>
                      <a:r>
                        <a:rPr kumimoji="0" lang="fr-FR" b="1" i="0" kern="1200" dirty="0" smtClean="0">
                          <a:solidFill>
                            <a:schemeClr val="lt1"/>
                          </a:solidFill>
                          <a:latin typeface="+mn-lt"/>
                          <a:ea typeface="+mn-ea"/>
                          <a:cs typeface="+mn-cs"/>
                        </a:rPr>
                        <a:t>Outils d’ajustement </a:t>
                      </a:r>
                      <a:endParaRPr lang="fr-FR" b="1" dirty="0"/>
                    </a:p>
                  </a:txBody>
                  <a:tcPr/>
                </a:tc>
                <a:tc>
                  <a:txBody>
                    <a:bodyPr/>
                    <a:lstStyle/>
                    <a:p>
                      <a:pPr algn="ctr"/>
                      <a:r>
                        <a:rPr kumimoji="0" lang="fr-FR" b="1" i="0" kern="1200" dirty="0" smtClean="0">
                          <a:solidFill>
                            <a:schemeClr val="lt1"/>
                          </a:solidFill>
                          <a:latin typeface="+mn-lt"/>
                          <a:ea typeface="+mn-ea"/>
                          <a:cs typeface="+mn-cs"/>
                        </a:rPr>
                        <a:t>Dimension quantitative </a:t>
                      </a:r>
                      <a:endParaRPr lang="fr-FR"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b="1" i="0" kern="1200" dirty="0" smtClean="0">
                          <a:solidFill>
                            <a:schemeClr val="lt1"/>
                          </a:solidFill>
                          <a:latin typeface="+mn-lt"/>
                          <a:ea typeface="+mn-ea"/>
                          <a:cs typeface="+mn-cs"/>
                        </a:rPr>
                        <a:t>Dimension qualitative</a:t>
                      </a:r>
                      <a:endParaRPr lang="fr-FR" b="1" dirty="0" smtClean="0"/>
                    </a:p>
                    <a:p>
                      <a:pPr algn="ctr"/>
                      <a:endParaRPr lang="fr-FR" b="1" dirty="0"/>
                    </a:p>
                  </a:txBody>
                  <a:tcPr/>
                </a:tc>
              </a:tr>
              <a:tr h="370840">
                <a:tc>
                  <a:txBody>
                    <a:bodyPr/>
                    <a:lstStyle/>
                    <a:p>
                      <a:r>
                        <a:rPr kumimoji="0" lang="fr-FR" b="0" i="0" kern="1200" dirty="0" smtClean="0">
                          <a:solidFill>
                            <a:schemeClr val="dk1"/>
                          </a:solidFill>
                          <a:latin typeface="+mn-lt"/>
                          <a:ea typeface="+mn-ea"/>
                          <a:cs typeface="+mn-cs"/>
                        </a:rPr>
                        <a:t>Recrutement</a:t>
                      </a:r>
                      <a:endParaRPr lang="fr-FR" dirty="0"/>
                    </a:p>
                  </a:txBody>
                  <a:tcPr/>
                </a:tc>
                <a:tc>
                  <a:txBody>
                    <a:bodyPr/>
                    <a:lstStyle/>
                    <a:p>
                      <a:r>
                        <a:rPr lang="fr-FR" dirty="0" smtClean="0"/>
                        <a:t>*</a:t>
                      </a:r>
                      <a:endParaRPr lang="fr-FR" dirty="0"/>
                    </a:p>
                  </a:txBody>
                  <a:tcPr/>
                </a:tc>
                <a:tc>
                  <a:txBody>
                    <a:bodyPr/>
                    <a:lstStyle/>
                    <a:p>
                      <a:r>
                        <a:rPr lang="fr-FR" dirty="0" smtClean="0"/>
                        <a:t>*</a:t>
                      </a:r>
                      <a:endParaRPr lang="fr-FR" dirty="0"/>
                    </a:p>
                  </a:txBody>
                  <a:tcPr/>
                </a:tc>
              </a:tr>
              <a:tr h="370840">
                <a:tc>
                  <a:txBody>
                    <a:bodyPr/>
                    <a:lstStyle/>
                    <a:p>
                      <a:r>
                        <a:rPr kumimoji="0" lang="fr-FR" b="0" i="0" kern="1200" dirty="0" smtClean="0">
                          <a:solidFill>
                            <a:schemeClr val="dk1"/>
                          </a:solidFill>
                          <a:latin typeface="+mn-lt"/>
                          <a:ea typeface="+mn-ea"/>
                          <a:cs typeface="+mn-cs"/>
                        </a:rPr>
                        <a:t>Mobilité interne</a:t>
                      </a:r>
                      <a:endParaRPr lang="fr-FR" dirty="0"/>
                    </a:p>
                  </a:txBody>
                  <a:tcPr/>
                </a:tc>
                <a:tc>
                  <a:txBody>
                    <a:bodyPr/>
                    <a:lstStyle/>
                    <a:p>
                      <a:endParaRPr lang="fr-FR"/>
                    </a:p>
                  </a:txBody>
                  <a:tcPr/>
                </a:tc>
                <a:tc>
                  <a:txBody>
                    <a:bodyPr/>
                    <a:lstStyle/>
                    <a:p>
                      <a:r>
                        <a:rPr lang="fr-FR" dirty="0" smtClean="0"/>
                        <a:t>*</a:t>
                      </a:r>
                      <a:endParaRPr lang="fr-FR" dirty="0"/>
                    </a:p>
                  </a:txBody>
                  <a:tcPr/>
                </a:tc>
              </a:tr>
              <a:tr h="370840">
                <a:tc>
                  <a:txBody>
                    <a:bodyPr/>
                    <a:lstStyle/>
                    <a:p>
                      <a:r>
                        <a:rPr kumimoji="0" lang="fr-FR" b="0" i="0" kern="1200" dirty="0" smtClean="0">
                          <a:solidFill>
                            <a:schemeClr val="dk1"/>
                          </a:solidFill>
                          <a:latin typeface="+mn-lt"/>
                          <a:ea typeface="+mn-ea"/>
                          <a:cs typeface="+mn-cs"/>
                        </a:rPr>
                        <a:t>Formation</a:t>
                      </a:r>
                      <a:endParaRPr lang="fr-FR" dirty="0"/>
                    </a:p>
                  </a:txBody>
                  <a:tcPr/>
                </a:tc>
                <a:tc>
                  <a:txBody>
                    <a:bodyPr/>
                    <a:lstStyle/>
                    <a:p>
                      <a:endParaRPr lang="fr-FR"/>
                    </a:p>
                  </a:txBody>
                  <a:tcPr/>
                </a:tc>
                <a:tc>
                  <a:txBody>
                    <a:bodyPr/>
                    <a:lstStyle/>
                    <a:p>
                      <a:r>
                        <a:rPr lang="fr-FR" dirty="0" smtClean="0"/>
                        <a:t>*</a:t>
                      </a:r>
                      <a:endParaRPr lang="fr-FR" dirty="0"/>
                    </a:p>
                  </a:txBody>
                  <a:tcPr/>
                </a:tc>
              </a:tr>
              <a:tr h="370840">
                <a:tc>
                  <a:txBody>
                    <a:bodyPr/>
                    <a:lstStyle/>
                    <a:p>
                      <a:r>
                        <a:rPr kumimoji="0" lang="fr-FR" b="0" i="0" kern="1200" dirty="0" smtClean="0">
                          <a:solidFill>
                            <a:schemeClr val="dk1"/>
                          </a:solidFill>
                          <a:latin typeface="+mn-lt"/>
                          <a:ea typeface="+mn-ea"/>
                          <a:cs typeface="+mn-cs"/>
                        </a:rPr>
                        <a:t>PSE</a:t>
                      </a:r>
                      <a:endParaRPr lang="fr-FR" dirty="0"/>
                    </a:p>
                  </a:txBody>
                  <a:tcPr/>
                </a:tc>
                <a:tc>
                  <a:txBody>
                    <a:bodyPr/>
                    <a:lstStyle/>
                    <a:p>
                      <a:r>
                        <a:rPr lang="fr-FR" dirty="0" smtClean="0"/>
                        <a:t>*</a:t>
                      </a:r>
                      <a:endParaRPr lang="fr-FR" dirty="0"/>
                    </a:p>
                  </a:txBody>
                  <a:tcPr/>
                </a:tc>
                <a:tc>
                  <a:txBody>
                    <a:bodyPr/>
                    <a:lstStyle/>
                    <a:p>
                      <a:endParaRPr lang="fr-FR" dirty="0"/>
                    </a:p>
                  </a:txBody>
                  <a:tcPr/>
                </a:tc>
              </a:tr>
              <a:tr h="370840">
                <a:tc>
                  <a:txBody>
                    <a:bodyPr/>
                    <a:lstStyle/>
                    <a:p>
                      <a:r>
                        <a:rPr kumimoji="0" lang="fr-FR" b="0" i="0" kern="1200" dirty="0" smtClean="0">
                          <a:solidFill>
                            <a:schemeClr val="dk1"/>
                          </a:solidFill>
                          <a:latin typeface="+mn-lt"/>
                          <a:ea typeface="+mn-ea"/>
                          <a:cs typeface="+mn-cs"/>
                        </a:rPr>
                        <a:t>Départs volontaires</a:t>
                      </a:r>
                      <a:endParaRPr lang="fr-FR" dirty="0"/>
                    </a:p>
                  </a:txBody>
                  <a:tcPr/>
                </a:tc>
                <a:tc>
                  <a:txBody>
                    <a:bodyPr/>
                    <a:lstStyle/>
                    <a:p>
                      <a:r>
                        <a:rPr lang="fr-FR" dirty="0" smtClean="0"/>
                        <a:t>*</a:t>
                      </a:r>
                      <a:endParaRPr lang="fr-FR" dirty="0"/>
                    </a:p>
                  </a:txBody>
                  <a:tcPr/>
                </a:tc>
                <a:tc>
                  <a:txBody>
                    <a:bodyPr/>
                    <a:lstStyle/>
                    <a:p>
                      <a:endParaRPr lang="fr-FR"/>
                    </a:p>
                  </a:txBody>
                  <a:tcPr/>
                </a:tc>
              </a:tr>
              <a:tr h="370840">
                <a:tc>
                  <a:txBody>
                    <a:bodyPr/>
                    <a:lstStyle/>
                    <a:p>
                      <a:r>
                        <a:rPr kumimoji="0" lang="fr-FR" b="0" i="0" kern="1200" dirty="0" smtClean="0">
                          <a:solidFill>
                            <a:schemeClr val="dk1"/>
                          </a:solidFill>
                          <a:latin typeface="+mn-lt"/>
                          <a:ea typeface="+mn-ea"/>
                          <a:cs typeface="+mn-cs"/>
                        </a:rPr>
                        <a:t>Retraite anticipée</a:t>
                      </a:r>
                      <a:endParaRPr lang="fr-FR" dirty="0"/>
                    </a:p>
                  </a:txBody>
                  <a:tcPr/>
                </a:tc>
                <a:tc>
                  <a:txBody>
                    <a:bodyPr/>
                    <a:lstStyle/>
                    <a:p>
                      <a:r>
                        <a:rPr lang="fr-FR" dirty="0" smtClean="0"/>
                        <a:t>*</a:t>
                      </a:r>
                      <a:endParaRPr lang="fr-FR" dirty="0"/>
                    </a:p>
                  </a:txBody>
                  <a:tcPr/>
                </a:tc>
                <a:tc>
                  <a:txBody>
                    <a:bodyPr/>
                    <a:lstStyle/>
                    <a:p>
                      <a:endParaRPr lang="fr-FR"/>
                    </a:p>
                  </a:txBody>
                  <a:tcPr/>
                </a:tc>
              </a:tr>
              <a:tr h="370840">
                <a:tc>
                  <a:txBody>
                    <a:bodyPr/>
                    <a:lstStyle/>
                    <a:p>
                      <a:r>
                        <a:rPr kumimoji="0" lang="fr-FR" b="0" i="0" kern="1200" dirty="0" smtClean="0">
                          <a:solidFill>
                            <a:schemeClr val="dk1"/>
                          </a:solidFill>
                          <a:latin typeface="+mn-lt"/>
                          <a:ea typeface="+mn-ea"/>
                          <a:cs typeface="+mn-cs"/>
                        </a:rPr>
                        <a:t>Chômage partiel</a:t>
                      </a:r>
                      <a:endParaRPr lang="fr-FR" dirty="0"/>
                    </a:p>
                  </a:txBody>
                  <a:tcPr/>
                </a:tc>
                <a:tc>
                  <a:txBody>
                    <a:bodyPr/>
                    <a:lstStyle/>
                    <a:p>
                      <a:r>
                        <a:rPr lang="fr-FR" dirty="0" smtClean="0"/>
                        <a:t>*</a:t>
                      </a:r>
                      <a:endParaRPr lang="fr-FR" dirty="0"/>
                    </a:p>
                  </a:txBody>
                  <a:tcPr/>
                </a:tc>
                <a:tc>
                  <a:txBody>
                    <a:bodyPr/>
                    <a:lstStyle/>
                    <a:p>
                      <a:endParaRPr lang="fr-FR"/>
                    </a:p>
                  </a:txBody>
                  <a:tcPr/>
                </a:tc>
              </a:tr>
              <a:tr h="370840">
                <a:tc>
                  <a:txBody>
                    <a:bodyPr/>
                    <a:lstStyle/>
                    <a:p>
                      <a:r>
                        <a:rPr kumimoji="0" lang="fr-FR" b="0" i="0" kern="1200" dirty="0" smtClean="0">
                          <a:solidFill>
                            <a:schemeClr val="dk1"/>
                          </a:solidFill>
                          <a:latin typeface="+mn-lt"/>
                          <a:ea typeface="+mn-ea"/>
                          <a:cs typeface="+mn-cs"/>
                        </a:rPr>
                        <a:t>Heures supplémentaires</a:t>
                      </a:r>
                      <a:endParaRPr lang="fr-FR" dirty="0"/>
                    </a:p>
                  </a:txBody>
                  <a:tcPr/>
                </a:tc>
                <a:tc>
                  <a:txBody>
                    <a:bodyPr/>
                    <a:lstStyle/>
                    <a:p>
                      <a:r>
                        <a:rPr lang="fr-FR" dirty="0" smtClean="0"/>
                        <a:t>*</a:t>
                      </a:r>
                      <a:endParaRPr lang="fr-FR" dirty="0"/>
                    </a:p>
                  </a:txBody>
                  <a:tcPr/>
                </a:tc>
                <a:tc>
                  <a:txBody>
                    <a:bodyPr/>
                    <a:lstStyle/>
                    <a:p>
                      <a:endParaRPr lang="fr-FR"/>
                    </a:p>
                  </a:txBody>
                  <a:tcPr/>
                </a:tc>
              </a:tr>
              <a:tr h="370840">
                <a:tc>
                  <a:txBody>
                    <a:bodyPr/>
                    <a:lstStyle/>
                    <a:p>
                      <a:r>
                        <a:rPr kumimoji="0" lang="fr-FR" b="0" i="0" kern="1200" dirty="0" smtClean="0">
                          <a:solidFill>
                            <a:schemeClr val="dk1"/>
                          </a:solidFill>
                          <a:latin typeface="+mn-lt"/>
                          <a:ea typeface="+mn-ea"/>
                          <a:cs typeface="+mn-cs"/>
                        </a:rPr>
                        <a:t>Chômage partiel</a:t>
                      </a:r>
                      <a:endParaRPr lang="fr-FR" dirty="0"/>
                    </a:p>
                  </a:txBody>
                  <a:tcPr/>
                </a:tc>
                <a:tc>
                  <a:txBody>
                    <a:bodyPr/>
                    <a:lstStyle/>
                    <a:p>
                      <a:r>
                        <a:rPr lang="fr-FR" dirty="0" smtClean="0"/>
                        <a:t>*</a:t>
                      </a:r>
                      <a:endParaRPr lang="fr-FR" dirty="0"/>
                    </a:p>
                  </a:txBody>
                  <a:tcPr/>
                </a:tc>
                <a:tc>
                  <a:txBody>
                    <a:bodyPr/>
                    <a:lstStyle/>
                    <a:p>
                      <a:endParaRPr lang="fr-FR" dirty="0"/>
                    </a:p>
                  </a:txBody>
                  <a:tcPr/>
                </a:tc>
              </a:tr>
            </a:tbl>
          </a:graphicData>
        </a:graphic>
      </p:graphicFrame>
      <p:sp>
        <p:nvSpPr>
          <p:cNvPr id="5" name="Rectangle 4"/>
          <p:cNvSpPr/>
          <p:nvPr/>
        </p:nvSpPr>
        <p:spPr>
          <a:xfrm>
            <a:off x="1214414" y="1142984"/>
            <a:ext cx="6143668" cy="369332"/>
          </a:xfrm>
          <a:prstGeom prst="rect">
            <a:avLst/>
          </a:prstGeom>
        </p:spPr>
        <p:txBody>
          <a:bodyPr wrap="square">
            <a:spAutoFit/>
          </a:bodyPr>
          <a:lstStyle/>
          <a:p>
            <a:r>
              <a:rPr lang="fr-FR" dirty="0" smtClean="0"/>
              <a:t>Les principaux outils d’ajustement de la GPEC</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500042"/>
            <a:ext cx="7467600" cy="654032"/>
          </a:xfrm>
        </p:spPr>
        <p:txBody>
          <a:bodyPr>
            <a:normAutofit fontScale="90000"/>
          </a:bodyPr>
          <a:lstStyle/>
          <a:p>
            <a:r>
              <a:rPr lang="fr-FR" b="1" dirty="0" smtClean="0">
                <a:solidFill>
                  <a:srgbClr val="FF0000"/>
                </a:solidFill>
              </a:rPr>
              <a:t>la notion de compétence</a:t>
            </a:r>
            <a:br>
              <a:rPr lang="fr-FR" b="1" dirty="0" smtClean="0">
                <a:solidFill>
                  <a:srgbClr val="FF0000"/>
                </a:solidFill>
              </a:rPr>
            </a:br>
            <a:endParaRPr lang="fr-FR" b="1" dirty="0">
              <a:solidFill>
                <a:srgbClr val="FF0000"/>
              </a:solidFill>
            </a:endParaRPr>
          </a:p>
        </p:txBody>
      </p:sp>
      <p:sp>
        <p:nvSpPr>
          <p:cNvPr id="3" name="Espace réservé du contenu 2"/>
          <p:cNvSpPr>
            <a:spLocks noGrp="1"/>
          </p:cNvSpPr>
          <p:nvPr>
            <p:ph sz="quarter" idx="1"/>
          </p:nvPr>
        </p:nvSpPr>
        <p:spPr>
          <a:xfrm>
            <a:off x="457200" y="1071546"/>
            <a:ext cx="7467600" cy="5402406"/>
          </a:xfrm>
        </p:spPr>
        <p:txBody>
          <a:bodyPr>
            <a:normAutofit fontScale="77500" lnSpcReduction="20000"/>
          </a:bodyPr>
          <a:lstStyle/>
          <a:p>
            <a:r>
              <a:rPr lang="fr-FR" dirty="0" smtClean="0"/>
              <a:t>La notion de compétence est complexe et multi-facettes. </a:t>
            </a:r>
          </a:p>
          <a:p>
            <a:pPr>
              <a:buNone/>
            </a:pPr>
            <a:r>
              <a:rPr lang="fr-FR" dirty="0" smtClean="0"/>
              <a:t>     La GRH s’intéresse avant tout aux compétences individuelles, le management aux compétences collectives des équipes, la stratégie aux compétences clés qui déterminent le cœur de métier.</a:t>
            </a:r>
          </a:p>
          <a:p>
            <a:pPr>
              <a:buNone/>
            </a:pPr>
            <a:r>
              <a:rPr lang="fr-FR" dirty="0" smtClean="0"/>
              <a:t>     Les pratiques de gestion des compétences visent à faire le lien entre la stratégie, le management et la gestion des ressources humaines.</a:t>
            </a:r>
          </a:p>
          <a:p>
            <a:pPr>
              <a:buNone/>
            </a:pPr>
            <a:endParaRPr lang="fr-FR" b="1" dirty="0" smtClean="0"/>
          </a:p>
          <a:p>
            <a:r>
              <a:rPr lang="fr-FR" b="1" dirty="0" smtClean="0"/>
              <a:t>La compétence individuelle </a:t>
            </a:r>
            <a:r>
              <a:rPr lang="fr-FR" dirty="0" smtClean="0"/>
              <a:t>correspond à l’ensemble des savoirs, savoir-faire et savoir être </a:t>
            </a:r>
            <a:r>
              <a:rPr lang="fr-FR" dirty="0" err="1" smtClean="0"/>
              <a:t>déﬁnis</a:t>
            </a:r>
            <a:r>
              <a:rPr lang="fr-FR" dirty="0" smtClean="0"/>
              <a:t> dans l’exercice d’un emploi ou d’un métier, dans une situation d’activité donnée. La compétence d’un salarié renvoie à sa capacité à mettre en œuvre, en situation de travail, un ensemble de connaissances, de savoir-faire techniques et relationnels, pour parvenir au résultat attendu. </a:t>
            </a:r>
          </a:p>
          <a:p>
            <a:pPr>
              <a:buNone/>
            </a:pPr>
            <a:endParaRPr lang="fr-FR" dirty="0" smtClean="0"/>
          </a:p>
          <a:p>
            <a:pPr>
              <a:buNone/>
            </a:pPr>
            <a:r>
              <a:rPr lang="fr-FR" dirty="0" smtClean="0"/>
              <a:t>Dépassant la notion de </a:t>
            </a:r>
            <a:r>
              <a:rPr lang="fr-FR" dirty="0" err="1" smtClean="0"/>
              <a:t>qualiﬁcation</a:t>
            </a:r>
            <a:r>
              <a:rPr lang="fr-FR" dirty="0" smtClean="0"/>
              <a:t>, la notion de compétence est apparue dans les années 1970 et est  devenue un concept central pour la gestion des ressources humaines</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357166"/>
            <a:ext cx="8501122" cy="6286544"/>
          </a:xfrm>
        </p:spPr>
        <p:txBody>
          <a:bodyPr>
            <a:normAutofit/>
          </a:bodyPr>
          <a:lstStyle/>
          <a:p>
            <a:pPr algn="ctr">
              <a:buNone/>
            </a:pPr>
            <a:endParaRPr lang="fr-FR" sz="3600" b="1" dirty="0" smtClean="0">
              <a:solidFill>
                <a:srgbClr val="FF0000"/>
              </a:solidFill>
              <a:latin typeface="Arial" pitchFamily="34" charset="0"/>
              <a:ea typeface="Calibri"/>
              <a:cs typeface="Arial" pitchFamily="34" charset="0"/>
            </a:endParaRPr>
          </a:p>
          <a:p>
            <a:pPr algn="ctr">
              <a:buNone/>
            </a:pPr>
            <a:r>
              <a:rPr lang="fr-FR" sz="3600" b="1" dirty="0" smtClean="0">
                <a:solidFill>
                  <a:srgbClr val="FF0000"/>
                </a:solidFill>
                <a:latin typeface="Arial" pitchFamily="34" charset="0"/>
                <a:ea typeface="Calibri"/>
                <a:cs typeface="Arial" pitchFamily="34" charset="0"/>
              </a:rPr>
              <a:t>Séance 8 </a:t>
            </a:r>
          </a:p>
          <a:p>
            <a:pPr algn="ctr">
              <a:buNone/>
            </a:pPr>
            <a:r>
              <a:rPr lang="fr-FR" sz="3600" b="1" dirty="0" smtClean="0">
                <a:solidFill>
                  <a:srgbClr val="FF0000"/>
                </a:solidFill>
                <a:latin typeface="Arial" pitchFamily="34" charset="0"/>
                <a:ea typeface="Calibri"/>
                <a:cs typeface="Arial" pitchFamily="34" charset="0"/>
              </a:rPr>
              <a:t>La Gestion Prévisionnelle des Emplois et des Compétences  </a:t>
            </a:r>
          </a:p>
          <a:p>
            <a:pPr>
              <a:buNone/>
            </a:pPr>
            <a:endParaRPr lang="fr-FR" dirty="0" smtClean="0"/>
          </a:p>
          <a:p>
            <a:r>
              <a:rPr lang="fr-FR" dirty="0" smtClean="0"/>
              <a:t>Comprendre l’évolution des pratiques de simulation et d’optimisation des ressources humaines.</a:t>
            </a:r>
          </a:p>
          <a:p>
            <a:r>
              <a:rPr lang="fr-FR" dirty="0" smtClean="0"/>
              <a:t>Apprécier les enjeux managériaux et juridiques de la GPEC.</a:t>
            </a:r>
          </a:p>
          <a:p>
            <a:r>
              <a:rPr lang="fr-FR" dirty="0" smtClean="0"/>
              <a:t>Connaître les outils incontournables de la GPEC.</a:t>
            </a:r>
          </a:p>
          <a:p>
            <a:r>
              <a:rPr lang="fr-FR" dirty="0" smtClean="0"/>
              <a:t>Savoir positionner la démarche de GPEC dans un processus de GRH global.</a:t>
            </a:r>
          </a:p>
          <a:p>
            <a:endParaRPr lang="fr-FR"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00042"/>
            <a:ext cx="8186766" cy="5973910"/>
          </a:xfrm>
        </p:spPr>
        <p:txBody>
          <a:bodyPr>
            <a:normAutofit/>
          </a:bodyPr>
          <a:lstStyle/>
          <a:p>
            <a:r>
              <a:rPr lang="fr-FR" b="1" dirty="0" smtClean="0"/>
              <a:t>La compétence collective </a:t>
            </a:r>
            <a:r>
              <a:rPr lang="fr-FR" dirty="0" smtClean="0"/>
              <a:t>représente la compétence que possède une équipe. Les membres de l’équipe possèdent des compétences individuelles mais en fonction des relations qui se tissent entre les personnes, de leurs motivations et de leurs objectifs personnels, il se crée des compétences collectives propres au groupe. Ces compétences collectives de l’entreprise constituent un actif </a:t>
            </a:r>
            <a:r>
              <a:rPr lang="fr-FR" dirty="0" err="1" smtClean="0"/>
              <a:t>spéciﬁque</a:t>
            </a:r>
            <a:r>
              <a:rPr lang="fr-FR" dirty="0" smtClean="0"/>
              <a:t> et un avantage concurrentiel.</a:t>
            </a:r>
          </a:p>
          <a:p>
            <a:pPr>
              <a:buNone/>
            </a:pPr>
            <a:endParaRPr lang="fr-FR" dirty="0" smtClean="0"/>
          </a:p>
          <a:p>
            <a:r>
              <a:rPr lang="fr-FR" b="1" dirty="0" smtClean="0"/>
              <a:t>Les compétences clés </a:t>
            </a:r>
            <a:r>
              <a:rPr lang="fr-FR" dirty="0" smtClean="0"/>
              <a:t>sont des compétences organisationnelles </a:t>
            </a:r>
            <a:r>
              <a:rPr lang="fr-FR" dirty="0" err="1" smtClean="0"/>
              <a:t>spéciﬁques</a:t>
            </a:r>
            <a:r>
              <a:rPr lang="fr-FR" dirty="0" smtClean="0"/>
              <a:t> obtenues en combinant les ressources </a:t>
            </a:r>
            <a:r>
              <a:rPr lang="fr-FR" dirty="0" err="1" smtClean="0"/>
              <a:t>ﬁnancières</a:t>
            </a:r>
            <a:r>
              <a:rPr lang="fr-FR" dirty="0" smtClean="0"/>
              <a:t>, techniques et humaines et qui apportent un avantage compétitif durable à l’entreprise.</a:t>
            </a:r>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96908"/>
          </a:xfrm>
        </p:spPr>
        <p:txBody>
          <a:bodyPr>
            <a:normAutofit/>
          </a:bodyPr>
          <a:lstStyle/>
          <a:p>
            <a:r>
              <a:rPr lang="fr-FR" sz="2700" b="1" dirty="0" smtClean="0">
                <a:solidFill>
                  <a:srgbClr val="FF0000"/>
                </a:solidFill>
              </a:rPr>
              <a:t>La notion de compétence</a:t>
            </a:r>
            <a:endParaRPr lang="fr-FR" sz="2700" b="1" dirty="0">
              <a:solidFill>
                <a:srgbClr val="FF0000"/>
              </a:solidFill>
            </a:endParaRPr>
          </a:p>
        </p:txBody>
      </p:sp>
      <p:sp>
        <p:nvSpPr>
          <p:cNvPr id="3" name="Espace réservé du contenu 2"/>
          <p:cNvSpPr>
            <a:spLocks noGrp="1"/>
          </p:cNvSpPr>
          <p:nvPr>
            <p:ph sz="quarter" idx="1"/>
          </p:nvPr>
        </p:nvSpPr>
        <p:spPr>
          <a:xfrm>
            <a:off x="428596" y="1428736"/>
            <a:ext cx="7467600" cy="4873752"/>
          </a:xfrm>
        </p:spPr>
        <p:txBody>
          <a:bodyPr>
            <a:normAutofit fontScale="92500"/>
          </a:bodyPr>
          <a:lstStyle/>
          <a:p>
            <a:pPr>
              <a:buNone/>
            </a:pPr>
            <a:r>
              <a:rPr lang="fr-FR" dirty="0" smtClean="0"/>
              <a:t>La plupart des </a:t>
            </a:r>
            <a:r>
              <a:rPr lang="fr-FR" dirty="0" err="1" smtClean="0"/>
              <a:t>déﬁnitions</a:t>
            </a:r>
            <a:r>
              <a:rPr lang="fr-FR" dirty="0" smtClean="0"/>
              <a:t> de la notion de compétence s’appuient sur les trois composantes suivantes :</a:t>
            </a:r>
          </a:p>
          <a:p>
            <a:r>
              <a:rPr lang="fr-FR" b="1" dirty="0" smtClean="0"/>
              <a:t>le savoir : </a:t>
            </a:r>
            <a:r>
              <a:rPr lang="fr-FR" dirty="0" smtClean="0"/>
              <a:t>il comprend les connaissances théoriques acquises par les individus, dans le cadre de la formation initiale ou de la formation professionnelle continue  (ex: connaissance en droit)</a:t>
            </a:r>
          </a:p>
          <a:p>
            <a:r>
              <a:rPr lang="fr-FR" b="1" dirty="0" smtClean="0"/>
              <a:t>le savoir-faire : </a:t>
            </a:r>
            <a:r>
              <a:rPr lang="fr-FR" dirty="0" smtClean="0"/>
              <a:t>il correspond à la capacité d’agir, le plus souvent acquise sur la base de l’expérience, sans pouvoir bien évidemment s’affranchir totalement de fondements théoriques, plus ou moins présents selon les compétences concernées (ex. être capable de mener une négociation commerciale ou de rédiger un commentaire d’arrêt)</a:t>
            </a:r>
          </a:p>
          <a:p>
            <a:endParaRPr lang="fr-FR" dirty="0" smtClean="0"/>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fr-FR" b="1" dirty="0" smtClean="0"/>
              <a:t>le savoir-être : </a:t>
            </a:r>
            <a:r>
              <a:rPr lang="fr-FR" dirty="0" smtClean="0"/>
              <a:t>il renvoie aux qualités personnelles de l’individu. Il peut s’agir par exemple de la rigueur, de l’autonomie ou de la créativité. C’est la composante la plus </a:t>
            </a:r>
            <a:r>
              <a:rPr lang="fr-FR" dirty="0" err="1" smtClean="0"/>
              <a:t>difﬁcile</a:t>
            </a:r>
            <a:r>
              <a:rPr lang="fr-FR" dirty="0" smtClean="0"/>
              <a:t> à apprécier. (ex. : Les calculs de ce comptables sont-ils toujours vérifiés et exacts ?Peut -on en déduire qu’il est rigoureux ?)</a:t>
            </a:r>
          </a:p>
          <a:p>
            <a:endParaRPr lang="fr-FR"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1082660"/>
          </a:xfrm>
        </p:spPr>
        <p:txBody>
          <a:bodyPr>
            <a:normAutofit fontScale="90000"/>
          </a:bodyPr>
          <a:lstStyle/>
          <a:p>
            <a:pPr algn="ctr"/>
            <a:r>
              <a:rPr lang="fr-FR" dirty="0" smtClean="0">
                <a:solidFill>
                  <a:srgbClr val="FF0000"/>
                </a:solidFill>
              </a:rPr>
              <a:t>Les cinq stades d’acquisition de la compétence</a:t>
            </a:r>
            <a:r>
              <a:rPr lang="fr-FR" dirty="0" smtClean="0"/>
              <a:t/>
            </a:r>
            <a:br>
              <a:rPr lang="fr-FR" dirty="0" smtClean="0"/>
            </a:br>
            <a:endParaRPr lang="fr-FR" dirty="0"/>
          </a:p>
        </p:txBody>
      </p:sp>
      <p:sp>
        <p:nvSpPr>
          <p:cNvPr id="3" name="Espace réservé du contenu 2"/>
          <p:cNvSpPr>
            <a:spLocks noGrp="1"/>
          </p:cNvSpPr>
          <p:nvPr>
            <p:ph sz="quarter" idx="1"/>
          </p:nvPr>
        </p:nvSpPr>
        <p:spPr>
          <a:xfrm>
            <a:off x="285720" y="1214422"/>
            <a:ext cx="8643998" cy="5259530"/>
          </a:xfrm>
        </p:spPr>
        <p:txBody>
          <a:bodyPr>
            <a:normAutofit/>
          </a:bodyPr>
          <a:lstStyle/>
          <a:p>
            <a:pPr>
              <a:buNone/>
            </a:pPr>
            <a:r>
              <a:rPr lang="fr-FR" dirty="0" smtClean="0"/>
              <a:t>Malgré l’utilisation fréquente des termes « compétent/incompétent », la compétence n’est pas une notion binaire. Les travaux des frères Dreyfus proposent ainsi l’évolution graduelle suivante.</a:t>
            </a:r>
          </a:p>
          <a:p>
            <a:r>
              <a:rPr lang="fr-FR" b="1" u="sng" dirty="0" smtClean="0"/>
              <a:t>Le novice:</a:t>
            </a:r>
          </a:p>
          <a:p>
            <a:pPr>
              <a:buNone/>
            </a:pPr>
            <a:r>
              <a:rPr lang="fr-FR" dirty="0" smtClean="0"/>
              <a:t>Le novice a des connaissances théoriques dans un domaine mais ne les a pas encore réellement mises en pratique. Il repère dans l’environnement les données objectives qui vont lui permettre d’appliquer une procédure à la lettre sans l’adapter. Ne pas percevoir la différence entre la théorie et la pratique peut alors donner un sentiment de certitude : « Je suis capable de créer un nouveau produit car j’ai suivi des enseignements de marketing ».</a:t>
            </a:r>
          </a:p>
          <a:p>
            <a:pPr>
              <a:buNone/>
            </a:pP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9144000" cy="6858000"/>
          </a:xfrm>
        </p:spPr>
        <p:txBody>
          <a:bodyPr>
            <a:normAutofit fontScale="92500" lnSpcReduction="10000"/>
          </a:bodyPr>
          <a:lstStyle/>
          <a:p>
            <a:endParaRPr lang="fr-FR" b="1" u="sng" dirty="0" smtClean="0"/>
          </a:p>
          <a:p>
            <a:r>
              <a:rPr lang="fr-FR" b="1" u="sng" dirty="0" smtClean="0"/>
              <a:t>Le débutant</a:t>
            </a:r>
          </a:p>
          <a:p>
            <a:pPr>
              <a:buNone/>
            </a:pPr>
            <a:r>
              <a:rPr lang="fr-FR" dirty="0" smtClean="0"/>
              <a:t>Le passage au stade de débutant est synonyme… de doute !</a:t>
            </a:r>
          </a:p>
          <a:p>
            <a:pPr>
              <a:buNone/>
            </a:pPr>
            <a:r>
              <a:rPr lang="fr-FR" dirty="0" smtClean="0"/>
              <a:t> C’est effectivement lorsque le doute s’installe que l’on peut considérer que l’individu a pris conscience qu’il existe un décalage entre la théorie et la pratique. </a:t>
            </a:r>
          </a:p>
          <a:p>
            <a:pPr>
              <a:buNone/>
            </a:pPr>
            <a:r>
              <a:rPr lang="fr-FR" dirty="0" smtClean="0"/>
              <a:t>Ce sont bien souvent des erreurs ou des échecs qui ont permis cette prise de conscience et qui peuvent rendre hésitant à agir : « J’appréhende de devoir refaire un soufflé car j’ai raté le précédent alors que j’ai appliqué exactement la recette apprise à l’école de cuisine ».</a:t>
            </a:r>
          </a:p>
          <a:p>
            <a:r>
              <a:rPr lang="fr-FR" b="1" u="sng" dirty="0" smtClean="0"/>
              <a:t>Le compétent</a:t>
            </a:r>
          </a:p>
          <a:p>
            <a:pPr>
              <a:buNone/>
            </a:pPr>
            <a:r>
              <a:rPr lang="fr-FR" dirty="0" smtClean="0"/>
              <a:t>Le compétent prend de la hauteur et est capable de trier les informations pour exploiter celles qui lui semblent importantes. </a:t>
            </a:r>
          </a:p>
          <a:p>
            <a:pPr>
              <a:buNone/>
            </a:pPr>
            <a:r>
              <a:rPr lang="fr-FR" dirty="0" smtClean="0"/>
              <a:t>Il commence à maîtriser son périmètre d’action dans la mesure où il le délimite. Il peut ainsi déterminer s’il n’est pas capable de faire quelque chose et </a:t>
            </a:r>
            <a:r>
              <a:rPr lang="fr-FR" dirty="0" err="1" smtClean="0"/>
              <a:t>identiﬁer</a:t>
            </a:r>
            <a:r>
              <a:rPr lang="fr-FR" dirty="0" smtClean="0"/>
              <a:t> par conséquent les champs de compétences qu’il lui reste à acquérir : « Je préfère refuser de rédiger ce contrat car je n’ai pas les connaissances juridiques suffisantes en droit social ».</a:t>
            </a:r>
          </a:p>
          <a:p>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9144000" cy="6858000"/>
          </a:xfrm>
        </p:spPr>
        <p:txBody>
          <a:bodyPr>
            <a:normAutofit fontScale="92500" lnSpcReduction="10000"/>
          </a:bodyPr>
          <a:lstStyle/>
          <a:p>
            <a:endParaRPr lang="fr-FR" b="1" u="sng" dirty="0" smtClean="0"/>
          </a:p>
          <a:p>
            <a:r>
              <a:rPr lang="fr-FR" b="1" u="sng" dirty="0" smtClean="0"/>
              <a:t>Le performant</a:t>
            </a:r>
          </a:p>
          <a:p>
            <a:pPr>
              <a:buNone/>
            </a:pPr>
            <a:r>
              <a:rPr lang="fr-FR" dirty="0" smtClean="0"/>
              <a:t>Le passage au stade performant repose sur deux avancées. Tout d’abord, le performant a tellement intégré ses connaissances et expériences passées qu’il peut agir de manière intuitive. La « bonne » pratique semble d’ailleurs tellement innée qu’elle est du coup difficile à expliquer : « Je ne saurais dire pourquoi j’ai mené l’entretien de négociation de la sorte ». </a:t>
            </a:r>
          </a:p>
          <a:p>
            <a:pPr>
              <a:buNone/>
            </a:pPr>
            <a:r>
              <a:rPr lang="fr-FR" dirty="0" smtClean="0"/>
              <a:t>    D’autre part, le performant est capable d’évaluer les individus à des stades d’acquisition non seulement inférieurs mais aussi supérieurs : « Je ne saurais pas en construire moi-même, mais les grilles d’évaluation de ce recruteur ne me semblent pas pertinentes»</a:t>
            </a:r>
          </a:p>
          <a:p>
            <a:pPr>
              <a:buNone/>
            </a:pPr>
            <a:endParaRPr lang="fr-FR" dirty="0" smtClean="0"/>
          </a:p>
          <a:p>
            <a:r>
              <a:rPr lang="fr-FR" b="1" u="sng" dirty="0" smtClean="0"/>
              <a:t>L’expert</a:t>
            </a:r>
          </a:p>
          <a:p>
            <a:pPr>
              <a:buNone/>
            </a:pPr>
            <a:r>
              <a:rPr lang="fr-FR" dirty="0" smtClean="0"/>
              <a:t>    L’expert dispose du plus haut niveau de compétence. Il a parfaitement intégré les connaissances théoriques pour les mettre en pratique en les adaptant. Il est en outre capable d’expliquer ce processus d’application et d’adaptation, et donc de théoriser son expérience.</a:t>
            </a:r>
          </a:p>
          <a:p>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25470"/>
          </a:xfrm>
        </p:spPr>
        <p:txBody>
          <a:bodyPr/>
          <a:lstStyle/>
          <a:p>
            <a:pPr algn="ctr"/>
            <a:r>
              <a:rPr lang="fr-FR" b="1" dirty="0" smtClean="0">
                <a:solidFill>
                  <a:srgbClr val="FF0000"/>
                </a:solidFill>
              </a:rPr>
              <a:t>Les enjeux de la GPEC</a:t>
            </a:r>
            <a:endParaRPr lang="fr-FR" b="1" dirty="0">
              <a:solidFill>
                <a:srgbClr val="FF0000"/>
              </a:solidFill>
            </a:endParaRPr>
          </a:p>
        </p:txBody>
      </p:sp>
      <p:sp>
        <p:nvSpPr>
          <p:cNvPr id="3" name="Espace réservé du contenu 2"/>
          <p:cNvSpPr>
            <a:spLocks noGrp="1"/>
          </p:cNvSpPr>
          <p:nvPr>
            <p:ph sz="quarter" idx="1"/>
          </p:nvPr>
        </p:nvSpPr>
        <p:spPr>
          <a:xfrm>
            <a:off x="500034" y="1428736"/>
            <a:ext cx="7858180" cy="4873752"/>
          </a:xfrm>
        </p:spPr>
        <p:txBody>
          <a:bodyPr/>
          <a:lstStyle/>
          <a:p>
            <a:r>
              <a:rPr lang="fr-FR" dirty="0" smtClean="0"/>
              <a:t>Le développement des compétences dans l’entreprise est à la fois un enjeu pour l’entreprise, car il favorise sa performance, et pour les salariés, car il leur offre des perspectives d’évolution.                       </a:t>
            </a:r>
          </a:p>
          <a:p>
            <a:r>
              <a:rPr lang="fr-FR" dirty="0" smtClean="0"/>
              <a:t>Le développement des compétences accompagne l’évolution de l’entreprise (développement de l’autonomie et de la coopération) et de son environnement (élévation du niveau des </a:t>
            </a:r>
            <a:r>
              <a:rPr lang="fr-FR" dirty="0" err="1" smtClean="0"/>
              <a:t>qualiﬁcations</a:t>
            </a:r>
            <a:r>
              <a:rPr lang="fr-FR" dirty="0" smtClean="0"/>
              <a:t>, développement de la formation professionnelle).</a:t>
            </a:r>
          </a:p>
          <a:p>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9144000" cy="6858000"/>
          </a:xfrm>
        </p:spPr>
        <p:txBody>
          <a:bodyPr/>
          <a:lstStyle/>
          <a:p>
            <a:endParaRPr lang="fr-FR" dirty="0" smtClean="0"/>
          </a:p>
          <a:p>
            <a:r>
              <a:rPr lang="fr-FR" dirty="0" smtClean="0"/>
              <a:t>La</a:t>
            </a:r>
            <a:r>
              <a:rPr lang="fr-FR" b="1" dirty="0" smtClean="0"/>
              <a:t> GPEC </a:t>
            </a:r>
            <a:r>
              <a:rPr lang="fr-FR" dirty="0" smtClean="0"/>
              <a:t>s’inscrit dans une démarche à la fois prospective et stratégique. </a:t>
            </a:r>
          </a:p>
          <a:p>
            <a:pPr>
              <a:buNone/>
            </a:pPr>
            <a:r>
              <a:rPr lang="fr-FR" dirty="0" smtClean="0"/>
              <a:t>    La </a:t>
            </a:r>
            <a:r>
              <a:rPr lang="fr-FR" b="1" dirty="0" smtClean="0"/>
              <a:t>GPEC</a:t>
            </a:r>
            <a:r>
              <a:rPr lang="fr-FR" dirty="0" smtClean="0"/>
              <a:t> correspond à une démarche de prévision/action permettant à l’entreprise de disposer des ressources humaines dont elle a besoin pour réaliser sa stratégie. </a:t>
            </a:r>
          </a:p>
          <a:p>
            <a:pPr>
              <a:buNone/>
            </a:pPr>
            <a:endParaRPr lang="fr-FR" dirty="0" smtClean="0"/>
          </a:p>
          <a:p>
            <a:pPr>
              <a:buNone/>
            </a:pPr>
            <a:r>
              <a:rPr lang="fr-FR" dirty="0" smtClean="0"/>
              <a:t>Ainsi, la </a:t>
            </a:r>
            <a:r>
              <a:rPr lang="fr-FR" b="1" dirty="0" smtClean="0"/>
              <a:t>GPEC</a:t>
            </a:r>
            <a:r>
              <a:rPr lang="fr-FR" dirty="0" smtClean="0"/>
              <a:t> a une double </a:t>
            </a:r>
            <a:r>
              <a:rPr lang="fr-FR" dirty="0" err="1" smtClean="0"/>
              <a:t>ﬁnalité</a:t>
            </a:r>
            <a:r>
              <a:rPr lang="fr-FR" dirty="0" smtClean="0"/>
              <a:t> :</a:t>
            </a:r>
          </a:p>
          <a:p>
            <a:pPr>
              <a:buNone/>
            </a:pPr>
            <a:r>
              <a:rPr lang="fr-FR" dirty="0" smtClean="0"/>
              <a:t>– une </a:t>
            </a:r>
            <a:r>
              <a:rPr lang="fr-FR" b="1" dirty="0" err="1" smtClean="0"/>
              <a:t>ﬁnalité</a:t>
            </a:r>
            <a:r>
              <a:rPr lang="fr-FR" b="1" dirty="0" smtClean="0"/>
              <a:t> anticipative </a:t>
            </a:r>
            <a:r>
              <a:rPr lang="fr-FR" dirty="0" smtClean="0"/>
              <a:t>des besoins de l’entreprise en matière d’emplois et de compétences en lien avec les mutations de l’environnement et les choix stratégiques de l’entreprise ;</a:t>
            </a:r>
          </a:p>
          <a:p>
            <a:pPr>
              <a:buNone/>
            </a:pPr>
            <a:r>
              <a:rPr lang="fr-FR" dirty="0" smtClean="0"/>
              <a:t>– une </a:t>
            </a:r>
            <a:r>
              <a:rPr lang="fr-FR" b="1" dirty="0" err="1" smtClean="0"/>
              <a:t>ﬁnalité</a:t>
            </a:r>
            <a:r>
              <a:rPr lang="fr-FR" b="1" dirty="0" smtClean="0"/>
              <a:t> préventive </a:t>
            </a:r>
            <a:r>
              <a:rPr lang="fr-FR" dirty="0" smtClean="0"/>
              <a:t>des </a:t>
            </a:r>
            <a:r>
              <a:rPr lang="fr-FR" dirty="0" err="1" smtClean="0"/>
              <a:t>difﬁcultés</a:t>
            </a:r>
            <a:r>
              <a:rPr lang="fr-FR" dirty="0" smtClean="0"/>
              <a:t> d’emploi pour certaines activités et certains métiers.</a:t>
            </a:r>
          </a:p>
          <a:p>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71480"/>
            <a:ext cx="7467600" cy="5902472"/>
          </a:xfrm>
        </p:spPr>
        <p:txBody>
          <a:bodyPr/>
          <a:lstStyle/>
          <a:p>
            <a:pPr algn="ctr">
              <a:buNone/>
            </a:pPr>
            <a:r>
              <a:rPr lang="fr-FR" sz="2800" b="1" dirty="0" smtClean="0"/>
              <a:t>La GPEC</a:t>
            </a:r>
          </a:p>
          <a:p>
            <a:pPr>
              <a:buNone/>
            </a:pPr>
            <a:endParaRPr lang="fr-FR" dirty="0"/>
          </a:p>
        </p:txBody>
      </p:sp>
      <p:sp>
        <p:nvSpPr>
          <p:cNvPr id="4" name="Rectangle 3"/>
          <p:cNvSpPr/>
          <p:nvPr/>
        </p:nvSpPr>
        <p:spPr>
          <a:xfrm>
            <a:off x="285720" y="3071810"/>
            <a:ext cx="2571768" cy="928694"/>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Des emplois</a:t>
            </a:r>
            <a:endParaRPr lang="fr-FR" b="1" dirty="0"/>
          </a:p>
        </p:txBody>
      </p:sp>
      <p:sp>
        <p:nvSpPr>
          <p:cNvPr id="5" name="Rectangle 4"/>
          <p:cNvSpPr/>
          <p:nvPr/>
        </p:nvSpPr>
        <p:spPr>
          <a:xfrm>
            <a:off x="6072198" y="4572008"/>
            <a:ext cx="2571768" cy="928694"/>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Dimension quantitative</a:t>
            </a:r>
            <a:endParaRPr lang="fr-FR" b="1" dirty="0"/>
          </a:p>
        </p:txBody>
      </p:sp>
      <p:sp>
        <p:nvSpPr>
          <p:cNvPr id="6" name="Rectangle 5"/>
          <p:cNvSpPr/>
          <p:nvPr/>
        </p:nvSpPr>
        <p:spPr>
          <a:xfrm>
            <a:off x="6072198" y="3071810"/>
            <a:ext cx="2571768" cy="928694"/>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Des compétences</a:t>
            </a:r>
            <a:endParaRPr lang="fr-FR" b="1" dirty="0"/>
          </a:p>
        </p:txBody>
      </p:sp>
      <p:sp>
        <p:nvSpPr>
          <p:cNvPr id="7" name="Rectangle 6"/>
          <p:cNvSpPr/>
          <p:nvPr/>
        </p:nvSpPr>
        <p:spPr>
          <a:xfrm>
            <a:off x="3286116" y="1285860"/>
            <a:ext cx="2571768" cy="928694"/>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Gestion prévisionnelle</a:t>
            </a:r>
            <a:endParaRPr lang="fr-FR" b="1" dirty="0"/>
          </a:p>
        </p:txBody>
      </p:sp>
      <p:sp>
        <p:nvSpPr>
          <p:cNvPr id="8" name="Rectangle 7"/>
          <p:cNvSpPr/>
          <p:nvPr/>
        </p:nvSpPr>
        <p:spPr>
          <a:xfrm>
            <a:off x="285720" y="4572008"/>
            <a:ext cx="2571768" cy="928694"/>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Dimension qualitative</a:t>
            </a:r>
            <a:endParaRPr lang="fr-FR" b="1" dirty="0"/>
          </a:p>
        </p:txBody>
      </p:sp>
      <p:cxnSp>
        <p:nvCxnSpPr>
          <p:cNvPr id="10" name="Connecteur droit avec flèche 9"/>
          <p:cNvCxnSpPr>
            <a:stCxn id="4" idx="2"/>
            <a:endCxn id="8" idx="0"/>
          </p:cNvCxnSpPr>
          <p:nvPr/>
        </p:nvCxnSpPr>
        <p:spPr>
          <a:xfrm rot="5400000">
            <a:off x="1285852" y="428625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a:stCxn id="6" idx="2"/>
            <a:endCxn id="5" idx="0"/>
          </p:cNvCxnSpPr>
          <p:nvPr/>
        </p:nvCxnSpPr>
        <p:spPr>
          <a:xfrm rot="5400000">
            <a:off x="7072330" y="428625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a:stCxn id="7" idx="2"/>
            <a:endCxn id="4" idx="0"/>
          </p:cNvCxnSpPr>
          <p:nvPr/>
        </p:nvCxnSpPr>
        <p:spPr>
          <a:xfrm rot="5400000">
            <a:off x="2643174" y="1142984"/>
            <a:ext cx="857256" cy="30003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a:stCxn id="7" idx="2"/>
            <a:endCxn id="6" idx="0"/>
          </p:cNvCxnSpPr>
          <p:nvPr/>
        </p:nvCxnSpPr>
        <p:spPr>
          <a:xfrm rot="16200000" flipH="1">
            <a:off x="5536413" y="1250141"/>
            <a:ext cx="857256" cy="27860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785794"/>
            <a:ext cx="8115328" cy="5688158"/>
          </a:xfrm>
        </p:spPr>
        <p:txBody>
          <a:bodyPr>
            <a:normAutofit lnSpcReduction="10000"/>
          </a:bodyPr>
          <a:lstStyle/>
          <a:p>
            <a:pPr>
              <a:buNone/>
            </a:pPr>
            <a:r>
              <a:rPr lang="fr-FR" dirty="0" smtClean="0"/>
              <a:t>La démarche GPEC comprend à la fois un volet individuel et un volet collectif :</a:t>
            </a:r>
          </a:p>
          <a:p>
            <a:pPr>
              <a:buNone/>
            </a:pPr>
            <a:endParaRPr lang="fr-FR" dirty="0" smtClean="0"/>
          </a:p>
          <a:p>
            <a:pPr>
              <a:buNone/>
            </a:pPr>
            <a:r>
              <a:rPr lang="fr-FR" dirty="0" smtClean="0"/>
              <a:t>– </a:t>
            </a:r>
            <a:r>
              <a:rPr lang="fr-FR" b="1" dirty="0" smtClean="0"/>
              <a:t>le volet collectif </a:t>
            </a:r>
            <a:r>
              <a:rPr lang="fr-FR" dirty="0" smtClean="0"/>
              <a:t>a pour objectif de repérer les écarts entre les compétences attendues et les compétences détenues à l’aide d’un référentiel des métiers et des compétences», ce diagnostic devant permettre de construire un plan d’action en matière de formation et de mobilité </a:t>
            </a:r>
          </a:p>
          <a:p>
            <a:pPr>
              <a:buNone/>
            </a:pPr>
            <a:endParaRPr lang="fr-FR" dirty="0" smtClean="0"/>
          </a:p>
          <a:p>
            <a:pPr>
              <a:buNone/>
            </a:pPr>
            <a:r>
              <a:rPr lang="fr-FR" dirty="0" smtClean="0"/>
              <a:t>– </a:t>
            </a:r>
            <a:r>
              <a:rPr lang="fr-FR" b="1" dirty="0" smtClean="0"/>
              <a:t>le volet individuel </a:t>
            </a:r>
            <a:r>
              <a:rPr lang="fr-FR" dirty="0" smtClean="0"/>
              <a:t>a pour objectif de rendre chaque salarié acteur du développement de ses compétences et de son parcours professionnel dans un contexte compatible avec les besoins et les moyens de l’entreprise, en s’appuyant sur différents outils (bilan, entretien d’évaluation...)</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86766" cy="725470"/>
          </a:xfrm>
        </p:spPr>
        <p:txBody>
          <a:bodyPr/>
          <a:lstStyle/>
          <a:p>
            <a:pPr algn="ctr"/>
            <a:r>
              <a:rPr lang="fr-FR" b="1" dirty="0" smtClean="0">
                <a:solidFill>
                  <a:srgbClr val="FF0000"/>
                </a:solidFill>
              </a:rPr>
              <a:t>Évolution de la gestion de l’emploi</a:t>
            </a:r>
            <a:endParaRPr lang="fr-FR" b="1" dirty="0">
              <a:solidFill>
                <a:srgbClr val="FF0000"/>
              </a:solidFill>
            </a:endParaRPr>
          </a:p>
        </p:txBody>
      </p:sp>
      <p:sp>
        <p:nvSpPr>
          <p:cNvPr id="3" name="Espace réservé du contenu 2"/>
          <p:cNvSpPr>
            <a:spLocks noGrp="1"/>
          </p:cNvSpPr>
          <p:nvPr>
            <p:ph sz="quarter" idx="1"/>
          </p:nvPr>
        </p:nvSpPr>
        <p:spPr>
          <a:xfrm>
            <a:off x="457200" y="1285860"/>
            <a:ext cx="8186766" cy="5188092"/>
          </a:xfrm>
        </p:spPr>
        <p:txBody>
          <a:bodyPr>
            <a:normAutofit lnSpcReduction="10000"/>
          </a:bodyPr>
          <a:lstStyle/>
          <a:p>
            <a:pPr>
              <a:buNone/>
            </a:pPr>
            <a:r>
              <a:rPr lang="fr-FR" b="1" dirty="0" smtClean="0">
                <a:solidFill>
                  <a:srgbClr val="00B050"/>
                </a:solidFill>
              </a:rPr>
              <a:t>De la </a:t>
            </a:r>
            <a:r>
              <a:rPr lang="fr-FR" b="1" dirty="0" err="1" smtClean="0">
                <a:solidFill>
                  <a:srgbClr val="00B050"/>
                </a:solidFill>
              </a:rPr>
              <a:t>planiﬁcation</a:t>
            </a:r>
            <a:r>
              <a:rPr lang="fr-FR" b="1" dirty="0" smtClean="0">
                <a:solidFill>
                  <a:srgbClr val="00B050"/>
                </a:solidFill>
              </a:rPr>
              <a:t> à la GPEC</a:t>
            </a:r>
          </a:p>
          <a:p>
            <a:pPr>
              <a:buNone/>
            </a:pPr>
            <a:endParaRPr lang="fr-FR" b="1" dirty="0" smtClean="0">
              <a:solidFill>
                <a:srgbClr val="00B050"/>
              </a:solidFill>
            </a:endParaRPr>
          </a:p>
          <a:p>
            <a:r>
              <a:rPr lang="fr-FR" b="1" dirty="0" smtClean="0"/>
              <a:t>1779 : </a:t>
            </a:r>
            <a:r>
              <a:rPr lang="fr-FR" dirty="0" smtClean="0"/>
              <a:t>Les travaux de John Rowe pour la Marine anglaise sont souvent montrés comme </a:t>
            </a:r>
            <a:r>
              <a:rPr lang="fr-FR" b="1" dirty="0" smtClean="0"/>
              <a:t>le premier exemple de </a:t>
            </a:r>
            <a:r>
              <a:rPr lang="fr-FR" b="1" dirty="0" err="1" smtClean="0"/>
              <a:t>planiﬁcation</a:t>
            </a:r>
            <a:r>
              <a:rPr lang="fr-FR" b="1" dirty="0" smtClean="0"/>
              <a:t> du personnel</a:t>
            </a:r>
            <a:r>
              <a:rPr lang="fr-FR" dirty="0" smtClean="0"/>
              <a:t>. </a:t>
            </a:r>
          </a:p>
          <a:p>
            <a:pPr>
              <a:buNone/>
            </a:pPr>
            <a:r>
              <a:rPr lang="fr-FR" dirty="0" smtClean="0"/>
              <a:t>   Il classe les effectifs selon plusieurs critères : âge, sexe, durée du service… et </a:t>
            </a:r>
            <a:r>
              <a:rPr lang="fr-FR" dirty="0" err="1" smtClean="0"/>
              <a:t>identiﬁe</a:t>
            </a:r>
            <a:r>
              <a:rPr lang="fr-FR" dirty="0" smtClean="0"/>
              <a:t> par ailleurs les mouvements comme les recrutements, promotions, transferts…</a:t>
            </a:r>
          </a:p>
          <a:p>
            <a:pPr>
              <a:buNone/>
            </a:pPr>
            <a:endParaRPr lang="fr-FR" dirty="0" smtClean="0"/>
          </a:p>
          <a:p>
            <a:r>
              <a:rPr lang="fr-FR" dirty="0" smtClean="0"/>
              <a:t> </a:t>
            </a:r>
            <a:r>
              <a:rPr lang="fr-FR" b="1" dirty="0" smtClean="0"/>
              <a:t>1960: </a:t>
            </a:r>
            <a:r>
              <a:rPr lang="fr-FR" dirty="0" smtClean="0"/>
              <a:t>de nombreux </a:t>
            </a:r>
            <a:r>
              <a:rPr lang="fr-FR" b="1" dirty="0" smtClean="0"/>
              <a:t>outils de </a:t>
            </a:r>
            <a:r>
              <a:rPr lang="fr-FR" b="1" dirty="0" err="1" smtClean="0"/>
              <a:t>planiﬁcation</a:t>
            </a:r>
            <a:r>
              <a:rPr lang="fr-FR" b="1" dirty="0" smtClean="0"/>
              <a:t> vont commencer à se développer </a:t>
            </a:r>
            <a:r>
              <a:rPr lang="fr-FR" dirty="0" smtClean="0"/>
              <a:t>pour répondre à la volonté croissante des entreprises de mener une gestion proactive. </a:t>
            </a:r>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9144000" cy="6858000"/>
          </a:xfrm>
        </p:spPr>
        <p:txBody>
          <a:bodyPr/>
          <a:lstStyle/>
          <a:p>
            <a:endParaRPr lang="fr-FR" dirty="0" smtClean="0"/>
          </a:p>
          <a:p>
            <a:pPr>
              <a:buNone/>
            </a:pPr>
            <a:r>
              <a:rPr lang="fr-FR" dirty="0" smtClean="0"/>
              <a:t>La </a:t>
            </a:r>
            <a:r>
              <a:rPr lang="fr-FR" b="1" dirty="0" smtClean="0"/>
              <a:t>GPEC</a:t>
            </a:r>
            <a:r>
              <a:rPr lang="fr-FR" dirty="0" smtClean="0"/>
              <a:t> est reliée à différents domaines de la gestion des ressources humaines et doit contribuer à la cohérence des différentes actions RH de l’entreprise:</a:t>
            </a:r>
          </a:p>
          <a:p>
            <a:pPr>
              <a:buNone/>
            </a:pPr>
            <a:r>
              <a:rPr lang="fr-FR" dirty="0" smtClean="0"/>
              <a:t>   – évolution des emplois et des métiers ;</a:t>
            </a:r>
          </a:p>
          <a:p>
            <a:pPr>
              <a:buNone/>
            </a:pPr>
            <a:r>
              <a:rPr lang="fr-FR" dirty="0" smtClean="0"/>
              <a:t>   – analyse des compétences à développer en fonction de la stratégie de l’entreprise ;</a:t>
            </a:r>
          </a:p>
          <a:p>
            <a:pPr>
              <a:buNone/>
            </a:pPr>
            <a:r>
              <a:rPr lang="fr-FR" dirty="0" smtClean="0"/>
              <a:t>  – organisation du travail ;</a:t>
            </a:r>
          </a:p>
          <a:p>
            <a:pPr>
              <a:buNone/>
            </a:pPr>
            <a:r>
              <a:rPr lang="fr-FR" dirty="0" smtClean="0"/>
              <a:t>– gestion des temps de travail ;</a:t>
            </a:r>
          </a:p>
          <a:p>
            <a:pPr>
              <a:buNone/>
            </a:pPr>
            <a:r>
              <a:rPr lang="fr-FR" dirty="0" smtClean="0"/>
              <a:t>– gestion des effectifs : réalisation de prévisions des recrutements et des départs ; analyse de la pyramide des âges de l’entreprise ;</a:t>
            </a:r>
          </a:p>
          <a:p>
            <a:pPr>
              <a:buNone/>
            </a:pPr>
            <a:r>
              <a:rPr lang="fr-FR" dirty="0" smtClean="0"/>
              <a:t>– mobilité professionnelle: mobilité interne et externe, gestion de carrière ;</a:t>
            </a:r>
          </a:p>
          <a:p>
            <a:pPr>
              <a:buNone/>
            </a:pPr>
            <a:r>
              <a:rPr lang="fr-FR" dirty="0" smtClean="0"/>
              <a:t>– formation...</a:t>
            </a:r>
          </a:p>
          <a:p>
            <a:pPr>
              <a:buNone/>
            </a:pP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pPr algn="ctr"/>
            <a:r>
              <a:rPr lang="fr-FR" b="1" dirty="0" smtClean="0">
                <a:solidFill>
                  <a:srgbClr val="FF0000"/>
                </a:solidFill>
              </a:rPr>
              <a:t>La </a:t>
            </a:r>
            <a:r>
              <a:rPr lang="fr-FR" b="1" dirty="0" err="1" smtClean="0">
                <a:solidFill>
                  <a:srgbClr val="FF0000"/>
                </a:solidFill>
              </a:rPr>
              <a:t>gpec</a:t>
            </a:r>
            <a:r>
              <a:rPr lang="fr-FR" b="1" dirty="0" smtClean="0">
                <a:solidFill>
                  <a:srgbClr val="FF0000"/>
                </a:solidFill>
              </a:rPr>
              <a:t> et la politique de l’emploi</a:t>
            </a:r>
            <a:endParaRPr lang="fr-FR" b="1" dirty="0">
              <a:solidFill>
                <a:srgbClr val="FF0000"/>
              </a:solidFill>
            </a:endParaRPr>
          </a:p>
        </p:txBody>
      </p:sp>
      <p:sp>
        <p:nvSpPr>
          <p:cNvPr id="3" name="Espace réservé du contenu 2"/>
          <p:cNvSpPr>
            <a:spLocks noGrp="1"/>
          </p:cNvSpPr>
          <p:nvPr>
            <p:ph sz="quarter" idx="1"/>
          </p:nvPr>
        </p:nvSpPr>
        <p:spPr>
          <a:xfrm>
            <a:off x="457200" y="1214422"/>
            <a:ext cx="7467600" cy="5259530"/>
          </a:xfrm>
        </p:spPr>
        <p:txBody>
          <a:bodyPr/>
          <a:lstStyle/>
          <a:p>
            <a:pPr>
              <a:buNone/>
            </a:pPr>
            <a:r>
              <a:rPr lang="fr-FR" dirty="0" smtClean="0"/>
              <a:t>    </a:t>
            </a:r>
            <a:r>
              <a:rPr lang="fr-FR" dirty="0" err="1" smtClean="0"/>
              <a:t>Réﬂéchir</a:t>
            </a:r>
            <a:r>
              <a:rPr lang="fr-FR" dirty="0" smtClean="0"/>
              <a:t> à une GPEC en lien avec la politique de l’emploi de l’entreprise suppose une démarche en plusieurs temps :</a:t>
            </a:r>
          </a:p>
          <a:p>
            <a:pPr>
              <a:buNone/>
            </a:pPr>
            <a:endParaRPr lang="fr-FR" dirty="0"/>
          </a:p>
        </p:txBody>
      </p:sp>
      <p:sp>
        <p:nvSpPr>
          <p:cNvPr id="4" name="Rectangle 3"/>
          <p:cNvSpPr/>
          <p:nvPr/>
        </p:nvSpPr>
        <p:spPr>
          <a:xfrm>
            <a:off x="714348" y="2571744"/>
            <a:ext cx="7429552" cy="2357454"/>
          </a:xfrm>
          <a:prstGeom prst="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u="sng" dirty="0" smtClean="0"/>
              <a:t>Préciser les problématiques emploi :</a:t>
            </a:r>
          </a:p>
          <a:p>
            <a:r>
              <a:rPr lang="fr-FR" b="1" dirty="0" smtClean="0"/>
              <a:t>- identifier les grandes tendances d’évolution des activités ;</a:t>
            </a:r>
          </a:p>
          <a:p>
            <a:r>
              <a:rPr lang="fr-FR" b="1" dirty="0" smtClean="0"/>
              <a:t>- analyser les populations et les évolutions démographiques ;</a:t>
            </a:r>
          </a:p>
          <a:p>
            <a:r>
              <a:rPr lang="fr-FR" b="1" dirty="0" smtClean="0"/>
              <a:t>- analyser les pratiques RH existantes ;</a:t>
            </a:r>
          </a:p>
          <a:p>
            <a:r>
              <a:rPr lang="fr-FR" b="1" dirty="0" smtClean="0"/>
              <a:t>- définir les principales problématiques emploi par population.</a:t>
            </a:r>
            <a:endParaRPr lang="fr-FR" b="1" dirty="0"/>
          </a:p>
        </p:txBody>
      </p:sp>
      <p:sp>
        <p:nvSpPr>
          <p:cNvPr id="5" name="Flèche vers le bas 4"/>
          <p:cNvSpPr/>
          <p:nvPr/>
        </p:nvSpPr>
        <p:spPr>
          <a:xfrm>
            <a:off x="4071934" y="5357826"/>
            <a:ext cx="357190" cy="9286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9144000" cy="6858000"/>
          </a:xfrm>
        </p:spPr>
        <p:txBody>
          <a:bodyPr/>
          <a:lstStyle/>
          <a:p>
            <a:pPr>
              <a:buNone/>
            </a:pPr>
            <a:endParaRPr lang="fr-FR" dirty="0"/>
          </a:p>
        </p:txBody>
      </p:sp>
      <p:sp>
        <p:nvSpPr>
          <p:cNvPr id="4" name="Rectangle 3"/>
          <p:cNvSpPr/>
          <p:nvPr/>
        </p:nvSpPr>
        <p:spPr>
          <a:xfrm>
            <a:off x="785786" y="714356"/>
            <a:ext cx="7572428" cy="2357454"/>
          </a:xfrm>
          <a:prstGeom prst="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Définir les priorités d’évolution des ressources humaines :</a:t>
            </a:r>
          </a:p>
          <a:p>
            <a:r>
              <a:rPr lang="fr-FR" dirty="0" smtClean="0"/>
              <a:t>- élaborer les plans d’actions ;</a:t>
            </a:r>
          </a:p>
          <a:p>
            <a:r>
              <a:rPr lang="fr-FR" dirty="0" smtClean="0"/>
              <a:t>- capitaliser sur l’existant ;</a:t>
            </a:r>
          </a:p>
          <a:p>
            <a:r>
              <a:rPr lang="fr-FR" dirty="0" smtClean="0"/>
              <a:t>- faire évoluer les outils et pratiques en matière de recrutement, orientation, </a:t>
            </a:r>
          </a:p>
          <a:p>
            <a:r>
              <a:rPr lang="fr-FR" dirty="0" smtClean="0"/>
              <a:t>référentiels métiers et compétences, parcours professionnels, formation, validation </a:t>
            </a:r>
          </a:p>
          <a:p>
            <a:r>
              <a:rPr lang="fr-FR" dirty="0" smtClean="0"/>
              <a:t>des acquis, mobilités internes et externes…</a:t>
            </a:r>
            <a:endParaRPr lang="fr-FR" dirty="0"/>
          </a:p>
        </p:txBody>
      </p:sp>
      <p:sp>
        <p:nvSpPr>
          <p:cNvPr id="5" name="Rectangle 4"/>
          <p:cNvSpPr/>
          <p:nvPr/>
        </p:nvSpPr>
        <p:spPr>
          <a:xfrm>
            <a:off x="714348" y="4286256"/>
            <a:ext cx="7572428" cy="1714512"/>
          </a:xfrm>
          <a:prstGeom prst="rect">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Déployer les plans d’action :</a:t>
            </a:r>
          </a:p>
          <a:p>
            <a:r>
              <a:rPr lang="fr-FR" dirty="0" smtClean="0"/>
              <a:t>- mobiliser les instances représentatives du personnel (IRP) ;</a:t>
            </a:r>
          </a:p>
          <a:p>
            <a:r>
              <a:rPr lang="fr-FR" dirty="0" smtClean="0"/>
              <a:t>- impliquer les managers ;</a:t>
            </a:r>
          </a:p>
          <a:p>
            <a:r>
              <a:rPr lang="fr-FR" dirty="0" smtClean="0"/>
              <a:t>- mettre en œuvre et accompagner les salariés.</a:t>
            </a:r>
            <a:endParaRPr lang="fr-FR" dirty="0"/>
          </a:p>
        </p:txBody>
      </p:sp>
      <p:sp>
        <p:nvSpPr>
          <p:cNvPr id="6" name="Flèche vers le bas 5"/>
          <p:cNvSpPr/>
          <p:nvPr/>
        </p:nvSpPr>
        <p:spPr>
          <a:xfrm>
            <a:off x="4429124" y="3286124"/>
            <a:ext cx="285752" cy="8572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11156"/>
          </a:xfrm>
        </p:spPr>
        <p:txBody>
          <a:bodyPr>
            <a:normAutofit fontScale="90000"/>
          </a:bodyPr>
          <a:lstStyle/>
          <a:p>
            <a:pPr algn="ctr"/>
            <a:r>
              <a:rPr lang="fr-FR" b="1" dirty="0" smtClean="0">
                <a:solidFill>
                  <a:srgbClr val="FF0000"/>
                </a:solidFill>
              </a:rPr>
              <a:t>Les acteurs de la </a:t>
            </a:r>
            <a:r>
              <a:rPr lang="fr-FR" b="1" dirty="0" err="1" smtClean="0">
                <a:solidFill>
                  <a:srgbClr val="FF0000"/>
                </a:solidFill>
              </a:rPr>
              <a:t>gpec</a:t>
            </a:r>
            <a:endParaRPr lang="fr-FR" b="1" dirty="0">
              <a:solidFill>
                <a:srgbClr val="FF0000"/>
              </a:solidFill>
            </a:endParaRPr>
          </a:p>
        </p:txBody>
      </p:sp>
      <p:graphicFrame>
        <p:nvGraphicFramePr>
          <p:cNvPr id="4" name="Espace réservé du contenu 3"/>
          <p:cNvGraphicFramePr>
            <a:graphicFrameLocks noGrp="1"/>
          </p:cNvGraphicFramePr>
          <p:nvPr>
            <p:ph sz="quarter" idx="1"/>
          </p:nvPr>
        </p:nvGraphicFramePr>
        <p:xfrm>
          <a:off x="214313" y="1000125"/>
          <a:ext cx="8643938" cy="4937760"/>
        </p:xfrm>
        <a:graphic>
          <a:graphicData uri="http://schemas.openxmlformats.org/drawingml/2006/table">
            <a:tbl>
              <a:tblPr firstRow="1" bandRow="1">
                <a:tableStyleId>{5C22544A-7EE6-4342-B048-85BDC9FD1C3A}</a:tableStyleId>
              </a:tblPr>
              <a:tblGrid>
                <a:gridCol w="1928795"/>
                <a:gridCol w="6715143"/>
              </a:tblGrid>
              <a:tr h="370840">
                <a:tc>
                  <a:txBody>
                    <a:bodyPr/>
                    <a:lstStyle/>
                    <a:p>
                      <a:r>
                        <a:rPr kumimoji="0" lang="fr-FR" b="1" i="0" kern="1200" dirty="0" smtClean="0">
                          <a:solidFill>
                            <a:schemeClr val="dk1"/>
                          </a:solidFill>
                          <a:latin typeface="+mn-lt"/>
                          <a:ea typeface="+mn-ea"/>
                          <a:cs typeface="+mn-cs"/>
                        </a:rPr>
                        <a:t>la direction générale (DG) </a:t>
                      </a:r>
                      <a:endParaRPr kumimoji="0" lang="fr-FR" b="1" i="0" kern="1200" dirty="0">
                        <a:solidFill>
                          <a:schemeClr val="dk1"/>
                        </a:solidFill>
                        <a:latin typeface="+mn-lt"/>
                        <a:ea typeface="+mn-ea"/>
                        <a:cs typeface="+mn-cs"/>
                      </a:endParaRPr>
                    </a:p>
                  </a:txBody>
                  <a:tcPr/>
                </a:tc>
                <a:tc>
                  <a:txBody>
                    <a:bodyPr/>
                    <a:lstStyle/>
                    <a:p>
                      <a:r>
                        <a:rPr kumimoji="0" lang="fr-FR" b="0" i="0" kern="1200" dirty="0" smtClean="0">
                          <a:solidFill>
                            <a:schemeClr val="lt1"/>
                          </a:solidFill>
                          <a:effectLst/>
                          <a:latin typeface="+mn-lt"/>
                          <a:ea typeface="+mn-ea"/>
                          <a:cs typeface="+mn-cs"/>
                        </a:rPr>
                        <a:t>la mise en œuvre d’une GPEC relève de la responsabilité de l’employeur. La DG donne la direction à suivre en </a:t>
                      </a:r>
                      <a:r>
                        <a:rPr kumimoji="0" lang="fr-FR" b="0" i="0" kern="1200" dirty="0" err="1" smtClean="0">
                          <a:solidFill>
                            <a:schemeClr val="lt1"/>
                          </a:solidFill>
                          <a:effectLst/>
                          <a:latin typeface="+mn-lt"/>
                          <a:ea typeface="+mn-ea"/>
                          <a:cs typeface="+mn-cs"/>
                        </a:rPr>
                        <a:t>déﬁnissant</a:t>
                      </a:r>
                      <a:r>
                        <a:rPr kumimoji="0" lang="fr-FR" b="0" i="0" kern="1200" dirty="0" smtClean="0">
                          <a:solidFill>
                            <a:schemeClr val="lt1"/>
                          </a:solidFill>
                          <a:effectLst/>
                          <a:latin typeface="+mn-lt"/>
                          <a:ea typeface="+mn-ea"/>
                          <a:cs typeface="+mn-cs"/>
                        </a:rPr>
                        <a:t> la stratégie de l’entreprise, elle </a:t>
                      </a:r>
                      <a:r>
                        <a:rPr kumimoji="0" lang="fr-FR" b="0" i="0" kern="1200" dirty="0" err="1" smtClean="0">
                          <a:solidFill>
                            <a:schemeClr val="lt1"/>
                          </a:solidFill>
                          <a:effectLst/>
                          <a:latin typeface="+mn-lt"/>
                          <a:ea typeface="+mn-ea"/>
                          <a:cs typeface="+mn-cs"/>
                        </a:rPr>
                        <a:t>clariﬁe</a:t>
                      </a:r>
                      <a:r>
                        <a:rPr kumimoji="0" lang="fr-FR" b="0" i="0" kern="1200" dirty="0" smtClean="0">
                          <a:solidFill>
                            <a:schemeClr val="lt1"/>
                          </a:solidFill>
                          <a:effectLst/>
                          <a:latin typeface="+mn-lt"/>
                          <a:ea typeface="+mn-ea"/>
                          <a:cs typeface="+mn-cs"/>
                        </a:rPr>
                        <a:t> les enjeux et les communique dans l’entreprise, elle fournit les informations et prend les décisions.</a:t>
                      </a:r>
                    </a:p>
                    <a:p>
                      <a:endParaRPr lang="fr-FR" dirty="0"/>
                    </a:p>
                  </a:txBody>
                  <a:tcPr/>
                </a:tc>
              </a:tr>
              <a:tr h="370840">
                <a:tc>
                  <a:txBody>
                    <a:bodyPr/>
                    <a:lstStyle/>
                    <a:p>
                      <a:pPr marL="0" algn="l" rtl="0" eaLnBrk="1" latinLnBrk="0" hangingPunct="1"/>
                      <a:r>
                        <a:rPr kumimoji="0" lang="fr-FR" b="1" i="0" kern="1200" dirty="0" smtClean="0">
                          <a:solidFill>
                            <a:schemeClr val="dk1"/>
                          </a:solidFill>
                          <a:latin typeface="+mn-lt"/>
                          <a:ea typeface="+mn-ea"/>
                          <a:cs typeface="+mn-cs"/>
                        </a:rPr>
                        <a:t>la direction des ressources humaines (DRH) :</a:t>
                      </a:r>
                      <a:endParaRPr kumimoji="0" lang="fr-FR" b="1" i="0" kern="1200" dirty="0">
                        <a:solidFill>
                          <a:schemeClr val="dk1"/>
                        </a:solidFill>
                        <a:latin typeface="+mn-lt"/>
                        <a:ea typeface="+mn-ea"/>
                        <a:cs typeface="+mn-cs"/>
                      </a:endParaRPr>
                    </a:p>
                  </a:txBody>
                  <a:tcPr/>
                </a:tc>
                <a:tc>
                  <a:txBody>
                    <a:bodyPr/>
                    <a:lstStyle/>
                    <a:p>
                      <a:r>
                        <a:rPr kumimoji="0" lang="fr-FR" b="0" i="0" kern="1200" dirty="0" smtClean="0">
                          <a:solidFill>
                            <a:schemeClr val="dk1"/>
                          </a:solidFill>
                          <a:effectLst/>
                          <a:latin typeface="+mn-lt"/>
                          <a:ea typeface="+mn-ea"/>
                          <a:cs typeface="+mn-cs"/>
                        </a:rPr>
                        <a:t>La DRH joue un rôle de conseil et met à la disposition des opérationnels les outils et méthodes. Elle aura en charge la rédaction des référentiels métiers et compétences, l’analyse des écarts entre les emplois et les ressources, et la proposition d’actions </a:t>
                      </a:r>
                      <a:r>
                        <a:rPr kumimoji="0" lang="fr-FR" b="0" i="0" kern="1200" dirty="0" err="1" smtClean="0">
                          <a:solidFill>
                            <a:schemeClr val="dk1"/>
                          </a:solidFill>
                          <a:effectLst/>
                          <a:latin typeface="+mn-lt"/>
                          <a:ea typeface="+mn-ea"/>
                          <a:cs typeface="+mn-cs"/>
                        </a:rPr>
                        <a:t>aﬁn</a:t>
                      </a:r>
                      <a:r>
                        <a:rPr kumimoji="0" lang="fr-FR" b="0" i="0" kern="1200" dirty="0" smtClean="0">
                          <a:solidFill>
                            <a:schemeClr val="dk1"/>
                          </a:solidFill>
                          <a:effectLst/>
                          <a:latin typeface="+mn-lt"/>
                          <a:ea typeface="+mn-ea"/>
                          <a:cs typeface="+mn-cs"/>
                        </a:rPr>
                        <a:t> de réduire l’écart de compétences </a:t>
                      </a:r>
                    </a:p>
                    <a:p>
                      <a:endParaRPr lang="fr-FR" dirty="0"/>
                    </a:p>
                  </a:txBody>
                  <a:tcPr/>
                </a:tc>
              </a:tr>
              <a:tr h="370840">
                <a:tc>
                  <a:txBody>
                    <a:bodyPr/>
                    <a:lstStyle/>
                    <a:p>
                      <a:r>
                        <a:rPr kumimoji="0" lang="fr-FR" b="1" i="0" kern="1200" dirty="0" smtClean="0">
                          <a:solidFill>
                            <a:schemeClr val="dk1"/>
                          </a:solidFill>
                          <a:latin typeface="+mn-lt"/>
                          <a:ea typeface="+mn-ea"/>
                          <a:cs typeface="+mn-cs"/>
                        </a:rPr>
                        <a:t>les managers :</a:t>
                      </a:r>
                      <a:endParaRPr lang="fr-FR" b="1" dirty="0"/>
                    </a:p>
                  </a:txBody>
                  <a:tcPr/>
                </a:tc>
                <a:tc>
                  <a:txBody>
                    <a:bodyPr/>
                    <a:lstStyle/>
                    <a:p>
                      <a:r>
                        <a:rPr kumimoji="0" lang="fr-FR" b="0" i="0" kern="1200" dirty="0" smtClean="0">
                          <a:solidFill>
                            <a:schemeClr val="dk1"/>
                          </a:solidFill>
                          <a:effectLst/>
                          <a:latin typeface="+mn-lt"/>
                          <a:ea typeface="+mn-ea"/>
                          <a:cs typeface="+mn-cs"/>
                        </a:rPr>
                        <a:t>ils vont être sollicités par la DRH lors de la description des métiers et des compétences associées. Il est primordial, </a:t>
                      </a:r>
                      <a:r>
                        <a:rPr kumimoji="0" lang="fr-FR" b="0" i="0" kern="1200" dirty="0" err="1" smtClean="0">
                          <a:solidFill>
                            <a:schemeClr val="dk1"/>
                          </a:solidFill>
                          <a:effectLst/>
                          <a:latin typeface="+mn-lt"/>
                          <a:ea typeface="+mn-ea"/>
                          <a:cs typeface="+mn-cs"/>
                        </a:rPr>
                        <a:t>aﬁn</a:t>
                      </a:r>
                      <a:r>
                        <a:rPr kumimoji="0" lang="fr-FR" b="0" i="0" kern="1200" dirty="0" smtClean="0">
                          <a:solidFill>
                            <a:schemeClr val="dk1"/>
                          </a:solidFill>
                          <a:effectLst/>
                          <a:latin typeface="+mn-lt"/>
                          <a:ea typeface="+mn-ea"/>
                          <a:cs typeface="+mn-cs"/>
                        </a:rPr>
                        <a:t> que le projet soit bien accepté par l’ensemble des salariés que les managers y adhèrent</a:t>
                      </a:r>
                    </a:p>
                    <a:p>
                      <a:endParaRPr lang="fr-FR" dirty="0"/>
                    </a:p>
                  </a:txBody>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sz="quarter" idx="1"/>
          </p:nvPr>
        </p:nvGraphicFramePr>
        <p:xfrm>
          <a:off x="214282" y="428604"/>
          <a:ext cx="8501122" cy="5666141"/>
        </p:xfrm>
        <a:graphic>
          <a:graphicData uri="http://schemas.openxmlformats.org/drawingml/2006/table">
            <a:tbl>
              <a:tblPr firstRow="1" bandRow="1">
                <a:tableStyleId>{5C22544A-7EE6-4342-B048-85BDC9FD1C3A}</a:tableStyleId>
              </a:tblPr>
              <a:tblGrid>
                <a:gridCol w="1756589"/>
                <a:gridCol w="6744533"/>
              </a:tblGrid>
              <a:tr h="976490">
                <a:tc>
                  <a:txBody>
                    <a:bodyPr/>
                    <a:lstStyle/>
                    <a:p>
                      <a:r>
                        <a:rPr kumimoji="0" lang="fr-FR" b="1" i="0" kern="1200" dirty="0" smtClean="0">
                          <a:solidFill>
                            <a:schemeClr val="dk1"/>
                          </a:solidFill>
                          <a:latin typeface="+mn-lt"/>
                          <a:ea typeface="+mn-ea"/>
                          <a:cs typeface="+mn-cs"/>
                        </a:rPr>
                        <a:t>les salariés : </a:t>
                      </a:r>
                      <a:endParaRPr kumimoji="0" lang="fr-FR" b="1" i="0" kern="1200" dirty="0">
                        <a:solidFill>
                          <a:schemeClr val="dk1"/>
                        </a:solidFill>
                        <a:latin typeface="+mn-lt"/>
                        <a:ea typeface="+mn-ea"/>
                        <a:cs typeface="+mn-cs"/>
                      </a:endParaRPr>
                    </a:p>
                  </a:txBody>
                  <a:tcPr/>
                </a:tc>
                <a:tc>
                  <a:txBody>
                    <a:bodyPr/>
                    <a:lstStyle/>
                    <a:p>
                      <a:r>
                        <a:rPr kumimoji="0" lang="fr-FR" b="0" i="0" kern="1200" dirty="0" smtClean="0">
                          <a:solidFill>
                            <a:schemeClr val="dk1"/>
                          </a:solidFill>
                          <a:effectLst/>
                          <a:latin typeface="+mn-lt"/>
                          <a:ea typeface="+mn-ea"/>
                          <a:cs typeface="+mn-cs"/>
                        </a:rPr>
                        <a:t>chaque salarié est appelé à participer à son développement professionnel et à son adaptation aux mutations de l’entreprise grâce aux outils de la GPEC ;</a:t>
                      </a:r>
                    </a:p>
                  </a:txBody>
                  <a:tcPr/>
                </a:tc>
              </a:tr>
              <a:tr h="2238220">
                <a:tc>
                  <a:txBody>
                    <a:bodyPr/>
                    <a:lstStyle/>
                    <a:p>
                      <a:pPr marL="0" algn="l" rtl="0" eaLnBrk="1" latinLnBrk="0" hangingPunct="1"/>
                      <a:r>
                        <a:rPr kumimoji="0" lang="fr-FR" b="1" i="0" kern="1200" dirty="0" smtClean="0">
                          <a:solidFill>
                            <a:schemeClr val="dk1"/>
                          </a:solidFill>
                          <a:latin typeface="+mn-lt"/>
                          <a:ea typeface="+mn-ea"/>
                          <a:cs typeface="+mn-cs"/>
                        </a:rPr>
                        <a:t>les instances représentatives du personnel (IRP) :</a:t>
                      </a:r>
                      <a:endParaRPr kumimoji="0" lang="fr-FR" b="1" i="0" kern="1200" dirty="0">
                        <a:solidFill>
                          <a:schemeClr val="dk1"/>
                        </a:solidFill>
                        <a:latin typeface="+mn-lt"/>
                        <a:ea typeface="+mn-ea"/>
                        <a:cs typeface="+mn-cs"/>
                      </a:endParaRPr>
                    </a:p>
                  </a:txBody>
                  <a:tcPr/>
                </a:tc>
                <a:tc>
                  <a:txBody>
                    <a:bodyPr/>
                    <a:lstStyle/>
                    <a:p>
                      <a:r>
                        <a:rPr kumimoji="0" lang="fr-FR" b="0" i="0" kern="1200" dirty="0" smtClean="0">
                          <a:solidFill>
                            <a:schemeClr val="dk1"/>
                          </a:solidFill>
                          <a:effectLst/>
                          <a:latin typeface="+mn-lt"/>
                          <a:ea typeface="+mn-ea"/>
                          <a:cs typeface="+mn-cs"/>
                        </a:rPr>
                        <a:t>la GPEC impose de dialoguer avec les partenaires sociaux pour parvenir à un accord sur les moyens à mettre en œuvre pour accompagner collectivement et individuellement le développement des compétences nécessaires à la pérennité de l’emploi et de l’entreprise. Lors de la mise en place d’une GPEC, ils doivent être informés </a:t>
                      </a:r>
                    </a:p>
                    <a:p>
                      <a:r>
                        <a:rPr kumimoji="0" lang="fr-FR" b="0" i="0" kern="1200" dirty="0" smtClean="0">
                          <a:solidFill>
                            <a:schemeClr val="dk1"/>
                          </a:solidFill>
                          <a:effectLst/>
                          <a:latin typeface="+mn-lt"/>
                          <a:ea typeface="+mn-ea"/>
                          <a:cs typeface="+mn-cs"/>
                        </a:rPr>
                        <a:t>de l’avancement du projet et des dispositifs mis en place. </a:t>
                      </a:r>
                    </a:p>
                    <a:p>
                      <a:endParaRPr lang="fr-FR" dirty="0"/>
                    </a:p>
                  </a:txBody>
                  <a:tcPr/>
                </a:tc>
              </a:tr>
              <a:tr h="2403651">
                <a:tc>
                  <a:txBody>
                    <a:bodyPr/>
                    <a:lstStyle/>
                    <a:p>
                      <a:r>
                        <a:rPr kumimoji="0" lang="fr-FR" b="1" i="0" kern="1200" dirty="0" smtClean="0">
                          <a:solidFill>
                            <a:schemeClr val="dk1"/>
                          </a:solidFill>
                          <a:latin typeface="+mn-lt"/>
                          <a:ea typeface="+mn-ea"/>
                          <a:cs typeface="+mn-cs"/>
                        </a:rPr>
                        <a:t>le comité de suivi GPEC : </a:t>
                      </a:r>
                      <a:endParaRPr kumimoji="0" lang="fr-FR" b="1" i="0" kern="1200" dirty="0">
                        <a:solidFill>
                          <a:schemeClr val="dk1"/>
                        </a:solidFill>
                        <a:latin typeface="+mn-lt"/>
                        <a:ea typeface="+mn-ea"/>
                        <a:cs typeface="+mn-cs"/>
                      </a:endParaRPr>
                    </a:p>
                  </a:txBody>
                  <a:tcPr/>
                </a:tc>
                <a:tc>
                  <a:txBody>
                    <a:bodyPr/>
                    <a:lstStyle/>
                    <a:p>
                      <a:r>
                        <a:rPr kumimoji="0" lang="fr-FR" b="0" i="0" kern="1200" dirty="0" err="1" smtClean="0">
                          <a:solidFill>
                            <a:schemeClr val="dk1"/>
                          </a:solidFill>
                          <a:effectLst/>
                          <a:latin typeface="+mn-lt"/>
                          <a:ea typeface="+mn-ea"/>
                          <a:cs typeface="+mn-cs"/>
                        </a:rPr>
                        <a:t>aﬁn</a:t>
                      </a:r>
                      <a:r>
                        <a:rPr kumimoji="0" lang="fr-FR" b="0" i="0" kern="1200" dirty="0" smtClean="0">
                          <a:solidFill>
                            <a:schemeClr val="dk1"/>
                          </a:solidFill>
                          <a:effectLst/>
                          <a:latin typeface="+mn-lt"/>
                          <a:ea typeface="+mn-ea"/>
                          <a:cs typeface="+mn-cs"/>
                        </a:rPr>
                        <a:t> d’associer les représentants du personnel aux </a:t>
                      </a:r>
                      <a:r>
                        <a:rPr kumimoji="0" lang="fr-FR" b="0" i="0" kern="1200" dirty="0" err="1" smtClean="0">
                          <a:solidFill>
                            <a:schemeClr val="dk1"/>
                          </a:solidFill>
                          <a:effectLst/>
                          <a:latin typeface="+mn-lt"/>
                          <a:ea typeface="+mn-ea"/>
                          <a:cs typeface="+mn-cs"/>
                        </a:rPr>
                        <a:t>réﬂexions</a:t>
                      </a:r>
                      <a:r>
                        <a:rPr kumimoji="0" lang="fr-FR" b="0" i="0" kern="1200" dirty="0" smtClean="0">
                          <a:solidFill>
                            <a:schemeClr val="dk1"/>
                          </a:solidFill>
                          <a:effectLst/>
                          <a:latin typeface="+mn-lt"/>
                          <a:ea typeface="+mn-ea"/>
                          <a:cs typeface="+mn-cs"/>
                        </a:rPr>
                        <a:t> relatives à l’ensemble de la démarche GPEC, la création d’un comité de suivi GPEC peut être envisagée. </a:t>
                      </a:r>
                    </a:p>
                    <a:p>
                      <a:r>
                        <a:rPr kumimoji="0" lang="fr-FR" b="0" i="0" kern="1200" dirty="0" smtClean="0">
                          <a:solidFill>
                            <a:schemeClr val="dk1"/>
                          </a:solidFill>
                          <a:effectLst/>
                          <a:latin typeface="+mn-lt"/>
                          <a:ea typeface="+mn-ea"/>
                          <a:cs typeface="+mn-cs"/>
                        </a:rPr>
                        <a:t>Ce type de comité est généralement composé de représentants du personnel désignés par les organisations syndicales et de membres désignés par la Direction</a:t>
                      </a:r>
                    </a:p>
                    <a:p>
                      <a:endParaRPr lang="fr-FR" dirty="0"/>
                    </a:p>
                  </a:txBody>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pPr algn="ctr"/>
            <a:r>
              <a:rPr lang="fr-FR" b="1" dirty="0" smtClean="0">
                <a:solidFill>
                  <a:srgbClr val="FF0000"/>
                </a:solidFill>
              </a:rPr>
              <a:t>Le processus GPEC</a:t>
            </a:r>
            <a:endParaRPr lang="fr-FR" b="1" dirty="0">
              <a:solidFill>
                <a:srgbClr val="FF0000"/>
              </a:solidFill>
            </a:endParaRPr>
          </a:p>
        </p:txBody>
      </p:sp>
      <p:sp>
        <p:nvSpPr>
          <p:cNvPr id="3" name="Espace réservé du contenu 2"/>
          <p:cNvSpPr>
            <a:spLocks noGrp="1"/>
          </p:cNvSpPr>
          <p:nvPr>
            <p:ph sz="quarter" idx="1"/>
          </p:nvPr>
        </p:nvSpPr>
        <p:spPr>
          <a:xfrm>
            <a:off x="0" y="928646"/>
            <a:ext cx="8572560" cy="5929354"/>
          </a:xfrm>
        </p:spPr>
        <p:txBody>
          <a:bodyPr/>
          <a:lstStyle/>
          <a:p>
            <a:pPr>
              <a:buNone/>
            </a:pPr>
            <a:endParaRPr lang="fr-FR" dirty="0"/>
          </a:p>
        </p:txBody>
      </p:sp>
      <p:sp>
        <p:nvSpPr>
          <p:cNvPr id="4" name="Rectangle 3"/>
          <p:cNvSpPr/>
          <p:nvPr/>
        </p:nvSpPr>
        <p:spPr>
          <a:xfrm>
            <a:off x="2500298" y="1428736"/>
            <a:ext cx="3929090" cy="121444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1. Phase ÉTUDE</a:t>
            </a:r>
          </a:p>
          <a:p>
            <a:r>
              <a:rPr lang="fr-FR" dirty="0" smtClean="0"/>
              <a:t>➞ Diagnostic de l’existant</a:t>
            </a:r>
          </a:p>
          <a:p>
            <a:r>
              <a:rPr lang="fr-FR" dirty="0" smtClean="0"/>
              <a:t>➞ Investigation des besoins futurs</a:t>
            </a:r>
            <a:endParaRPr lang="fr-FR" dirty="0"/>
          </a:p>
        </p:txBody>
      </p:sp>
      <p:sp>
        <p:nvSpPr>
          <p:cNvPr id="5" name="Rectangle 4"/>
          <p:cNvSpPr/>
          <p:nvPr/>
        </p:nvSpPr>
        <p:spPr>
          <a:xfrm>
            <a:off x="2428860" y="3000372"/>
            <a:ext cx="4071966" cy="178595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2. Phase ACTION</a:t>
            </a:r>
          </a:p>
          <a:p>
            <a:r>
              <a:rPr lang="fr-FR" dirty="0" smtClean="0"/>
              <a:t>– Plans d’actions : formation, mobilité, </a:t>
            </a:r>
          </a:p>
          <a:p>
            <a:r>
              <a:rPr lang="fr-FR" dirty="0" smtClean="0"/>
              <a:t>recrutement</a:t>
            </a:r>
          </a:p>
          <a:p>
            <a:r>
              <a:rPr lang="fr-FR" dirty="0" smtClean="0"/>
              <a:t>– Référentiels</a:t>
            </a:r>
          </a:p>
          <a:p>
            <a:r>
              <a:rPr lang="fr-FR" dirty="0" smtClean="0"/>
              <a:t>– Cartographie</a:t>
            </a:r>
            <a:endParaRPr lang="fr-FR" dirty="0"/>
          </a:p>
        </p:txBody>
      </p:sp>
      <p:sp>
        <p:nvSpPr>
          <p:cNvPr id="6" name="Rectangle 5"/>
          <p:cNvSpPr/>
          <p:nvPr/>
        </p:nvSpPr>
        <p:spPr>
          <a:xfrm>
            <a:off x="2428860" y="5143512"/>
            <a:ext cx="4071966" cy="57150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3. Phase ÉVALUATION</a:t>
            </a:r>
          </a:p>
          <a:p>
            <a:r>
              <a:rPr lang="fr-FR" dirty="0" smtClean="0"/>
              <a:t>Réduction et prévention des écarts</a:t>
            </a:r>
            <a:endParaRPr lang="fr-FR" dirty="0"/>
          </a:p>
        </p:txBody>
      </p:sp>
      <p:sp>
        <p:nvSpPr>
          <p:cNvPr id="7" name="Rectangle 6"/>
          <p:cNvSpPr/>
          <p:nvPr/>
        </p:nvSpPr>
        <p:spPr>
          <a:xfrm>
            <a:off x="2428860" y="6072206"/>
            <a:ext cx="4071966" cy="500066"/>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4. Phase ACCORD</a:t>
            </a:r>
            <a:endParaRPr lang="fr-FR" b="1" dirty="0"/>
          </a:p>
        </p:txBody>
      </p:sp>
      <p:sp>
        <p:nvSpPr>
          <p:cNvPr id="8" name="Flèche vers le bas 7"/>
          <p:cNvSpPr/>
          <p:nvPr/>
        </p:nvSpPr>
        <p:spPr>
          <a:xfrm>
            <a:off x="4286248" y="2643182"/>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4357686" y="4786322"/>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4357686" y="5715016"/>
            <a:ext cx="45719"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82594"/>
          </a:xfrm>
        </p:spPr>
        <p:txBody>
          <a:bodyPr/>
          <a:lstStyle/>
          <a:p>
            <a:pPr algn="ctr"/>
            <a:r>
              <a:rPr lang="fr-FR" dirty="0" smtClean="0">
                <a:solidFill>
                  <a:srgbClr val="FF0000"/>
                </a:solidFill>
              </a:rPr>
              <a:t>Les outils de la GPEC</a:t>
            </a:r>
            <a:endParaRPr lang="fr-FR" dirty="0">
              <a:solidFill>
                <a:srgbClr val="FF0000"/>
              </a:solidFill>
            </a:endParaRPr>
          </a:p>
        </p:txBody>
      </p:sp>
      <p:sp>
        <p:nvSpPr>
          <p:cNvPr id="3" name="Espace réservé du contenu 2"/>
          <p:cNvSpPr>
            <a:spLocks noGrp="1"/>
          </p:cNvSpPr>
          <p:nvPr>
            <p:ph sz="quarter" idx="1"/>
          </p:nvPr>
        </p:nvSpPr>
        <p:spPr>
          <a:xfrm>
            <a:off x="457200" y="1142984"/>
            <a:ext cx="8043890" cy="5330968"/>
          </a:xfrm>
        </p:spPr>
        <p:txBody>
          <a:bodyPr/>
          <a:lstStyle/>
          <a:p>
            <a:r>
              <a:rPr lang="fr-FR" dirty="0" smtClean="0"/>
              <a:t>La mise en œuvre de la</a:t>
            </a:r>
            <a:r>
              <a:rPr lang="fr-FR" b="1" dirty="0" smtClean="0"/>
              <a:t> GPEC </a:t>
            </a:r>
            <a:r>
              <a:rPr lang="fr-FR" dirty="0" smtClean="0"/>
              <a:t>nécessite, pour une entreprise, de disposer d’outils qui vont lui permettre de repérer les compétences, de favoriser leur développement, de valoriser et professionnaliser les métiers, d’accroître la polyvalence des salariés, d’attirer, motiver et </a:t>
            </a:r>
            <a:r>
              <a:rPr lang="fr-FR" dirty="0" err="1" smtClean="0"/>
              <a:t>ﬁdéliser</a:t>
            </a:r>
            <a:r>
              <a:rPr lang="fr-FR" dirty="0" smtClean="0"/>
              <a:t> le personnel et de préparer d’éventuelles mutations.</a:t>
            </a:r>
          </a:p>
          <a:p>
            <a:endParaRPr lang="fr-FR" dirty="0" smtClean="0"/>
          </a:p>
          <a:p>
            <a:r>
              <a:rPr lang="fr-FR" dirty="0" smtClean="0"/>
              <a:t>La nature des outils varie d’une organisation à l’autre compte tenu de la nécessité d’adapter la démarche et les outils à l’entreprise et à la problématique </a:t>
            </a:r>
            <a:r>
              <a:rPr lang="fr-FR" dirty="0" err="1" smtClean="0"/>
              <a:t>identiﬁée</a:t>
            </a:r>
            <a:r>
              <a:rPr lang="fr-FR" dirty="0" smtClean="0"/>
              <a:t>.</a:t>
            </a:r>
          </a:p>
          <a:p>
            <a:endParaRPr lang="fr-F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9144000" cy="6858000"/>
          </a:xfrm>
        </p:spPr>
        <p:txBody>
          <a:bodyPr>
            <a:normAutofit fontScale="85000" lnSpcReduction="10000"/>
          </a:bodyPr>
          <a:lstStyle/>
          <a:p>
            <a:pPr>
              <a:buNone/>
            </a:pPr>
            <a:endParaRPr lang="fr-FR" dirty="0" smtClean="0"/>
          </a:p>
          <a:p>
            <a:pPr marL="457200" indent="-457200">
              <a:buNone/>
            </a:pPr>
            <a:r>
              <a:rPr lang="fr-FR" b="1" dirty="0" smtClean="0">
                <a:solidFill>
                  <a:srgbClr val="0070C0"/>
                </a:solidFill>
              </a:rPr>
              <a:t>A- Les outils d’anticipation</a:t>
            </a:r>
          </a:p>
          <a:p>
            <a:pPr marL="457200" indent="-457200">
              <a:buNone/>
            </a:pPr>
            <a:endParaRPr lang="fr-FR" dirty="0" smtClean="0"/>
          </a:p>
          <a:p>
            <a:pPr>
              <a:buNone/>
            </a:pPr>
            <a:r>
              <a:rPr lang="fr-FR" dirty="0" smtClean="0"/>
              <a:t> Les outils d’anticipation visent à </a:t>
            </a:r>
            <a:r>
              <a:rPr lang="fr-FR" dirty="0" err="1" smtClean="0"/>
              <a:t>identiﬁer</a:t>
            </a:r>
            <a:r>
              <a:rPr lang="fr-FR" dirty="0" smtClean="0"/>
              <a:t> les compétences requises et à analyser les compétences existantes dans l’entreprise pour </a:t>
            </a:r>
            <a:r>
              <a:rPr lang="fr-FR" dirty="0" err="1" smtClean="0"/>
              <a:t>identiﬁer</a:t>
            </a:r>
            <a:r>
              <a:rPr lang="fr-FR" dirty="0" smtClean="0"/>
              <a:t> les éventuels écarts.</a:t>
            </a:r>
          </a:p>
          <a:p>
            <a:pPr>
              <a:buNone/>
            </a:pPr>
            <a:endParaRPr lang="fr-FR" dirty="0" smtClean="0"/>
          </a:p>
          <a:p>
            <a:pPr>
              <a:buNone/>
            </a:pPr>
            <a:r>
              <a:rPr lang="fr-FR" dirty="0" smtClean="0"/>
              <a:t>Cette analyse s’appuie d’abord sur l’analyse des besoins au niveau des métiers :</a:t>
            </a:r>
          </a:p>
          <a:p>
            <a:pPr>
              <a:buNone/>
            </a:pPr>
            <a:r>
              <a:rPr lang="fr-FR" dirty="0" smtClean="0"/>
              <a:t>– </a:t>
            </a:r>
            <a:r>
              <a:rPr lang="fr-FR" b="1" dirty="0" smtClean="0"/>
              <a:t>l’analyse des postes </a:t>
            </a:r>
            <a:r>
              <a:rPr lang="fr-FR" dirty="0" smtClean="0"/>
              <a:t>permet d’obtenir des informations sur les compétences en présence en recensant les habiletés et les connaissances nécessaires à l’exécution des tâches. Cette analyse se fait le plus souvent dans le cadre d’entretiens de groupe avec les personnes concernées par le métier évalué. </a:t>
            </a:r>
          </a:p>
          <a:p>
            <a:pPr>
              <a:buNone/>
            </a:pPr>
            <a:r>
              <a:rPr lang="fr-FR" dirty="0" smtClean="0"/>
              <a:t>Cette analyse des postes sert de base à la construction des référentiels qui </a:t>
            </a:r>
            <a:r>
              <a:rPr lang="fr-FR" dirty="0" err="1" smtClean="0"/>
              <a:t>spéciﬁent</a:t>
            </a:r>
            <a:r>
              <a:rPr lang="fr-FR" dirty="0" smtClean="0"/>
              <a:t> les compétences attendues par l’entreprise ;</a:t>
            </a:r>
          </a:p>
          <a:p>
            <a:pPr>
              <a:buNone/>
            </a:pPr>
            <a:r>
              <a:rPr lang="fr-FR" dirty="0" smtClean="0"/>
              <a:t>– </a:t>
            </a:r>
            <a:r>
              <a:rPr lang="fr-FR" b="1" dirty="0" smtClean="0"/>
              <a:t>le référentiel métier (ou emploi) </a:t>
            </a:r>
            <a:r>
              <a:rPr lang="fr-FR" dirty="0" smtClean="0"/>
              <a:t>donne une vision globale des emplois et des compétences. L’entreprise établit celui-ci en </a:t>
            </a:r>
            <a:r>
              <a:rPr lang="fr-FR" dirty="0" err="1" smtClean="0"/>
              <a:t>identiﬁant</a:t>
            </a:r>
            <a:r>
              <a:rPr lang="fr-FR" dirty="0" smtClean="0"/>
              <a:t> les emplois types (ou emplois repères). L’ensemble des emplois-types prend la forme d’une nomenclature ou de répertoires des compétences ou de cartes des emplois de l’entreprise qui permettent d’</a:t>
            </a:r>
            <a:r>
              <a:rPr lang="fr-FR" dirty="0" err="1" smtClean="0"/>
              <a:t>identiﬁer</a:t>
            </a:r>
            <a:r>
              <a:rPr lang="fr-FR" dirty="0" smtClean="0"/>
              <a:t> des passerelles entre les emplois ;</a:t>
            </a:r>
          </a:p>
          <a:p>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pPr>
              <a:buNone/>
            </a:pPr>
            <a:r>
              <a:rPr lang="fr-FR" dirty="0" smtClean="0"/>
              <a:t>- </a:t>
            </a:r>
            <a:r>
              <a:rPr lang="fr-FR" b="1" dirty="0" smtClean="0"/>
              <a:t>l’observatoire des métiers et des compétences : </a:t>
            </a:r>
            <a:r>
              <a:rPr lang="fr-FR" dirty="0" smtClean="0"/>
              <a:t>son rôle est d’anticiper les évolutions des principaux métiers de l’entreprise à partir de la cartographie des emplois, de proposer des mesures de gestion de l’emploi et de suivre la mise en œuvre de l’accord GPEC. Il prend le plus souvent la forme d’un comité de pilotage composé de membres de la Direction, de la DRH et de représentants du personnel.</a:t>
            </a:r>
          </a:p>
          <a:p>
            <a:endParaRPr lang="fr-F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28604"/>
            <a:ext cx="7467600" cy="6045348"/>
          </a:xfrm>
        </p:spPr>
        <p:txBody>
          <a:bodyPr>
            <a:normAutofit fontScale="70000" lnSpcReduction="20000"/>
          </a:bodyPr>
          <a:lstStyle/>
          <a:p>
            <a:pPr>
              <a:buNone/>
            </a:pPr>
            <a:r>
              <a:rPr lang="fr-FR" dirty="0" smtClean="0"/>
              <a:t>Est ensuite menée l’analyse des ressources dans l’entreprise qui peut être réalisée grâce à différents outils :</a:t>
            </a:r>
          </a:p>
          <a:p>
            <a:pPr>
              <a:buNone/>
            </a:pPr>
            <a:endParaRPr lang="fr-FR" dirty="0" smtClean="0"/>
          </a:p>
          <a:p>
            <a:pPr>
              <a:buNone/>
            </a:pPr>
            <a:r>
              <a:rPr lang="fr-FR" dirty="0" smtClean="0"/>
              <a:t>– </a:t>
            </a:r>
            <a:r>
              <a:rPr lang="fr-FR" b="1" dirty="0" smtClean="0"/>
              <a:t>l’état annuel des emplois </a:t>
            </a:r>
            <a:r>
              <a:rPr lang="fr-FR" dirty="0" smtClean="0"/>
              <a:t>permet de mettre à jour chaque année la cartographie des métiers dans une perspective d’anticipation. </a:t>
            </a:r>
          </a:p>
          <a:p>
            <a:pPr>
              <a:buNone/>
            </a:pPr>
            <a:r>
              <a:rPr lang="fr-FR" dirty="0" smtClean="0"/>
              <a:t>   Les métiers sont classés en quatre familles : les métiers stables, les métiers menacés, les métiers sensibles et les métiers nouveaux ;</a:t>
            </a:r>
          </a:p>
          <a:p>
            <a:pPr>
              <a:buNone/>
            </a:pPr>
            <a:endParaRPr lang="fr-FR" dirty="0" smtClean="0"/>
          </a:p>
          <a:p>
            <a:pPr>
              <a:buNone/>
            </a:pPr>
            <a:r>
              <a:rPr lang="fr-FR" dirty="0" smtClean="0"/>
              <a:t>– </a:t>
            </a:r>
            <a:r>
              <a:rPr lang="fr-FR" b="1" dirty="0" smtClean="0"/>
              <a:t>le suivi des mouvements de personnel </a:t>
            </a:r>
            <a:r>
              <a:rPr lang="fr-FR" dirty="0" smtClean="0"/>
              <a:t>peut se faire à l’aide d’un tableau de bord de manière à comprendre les mouvements que subit l’entreprise, à repérer les mouvements « anormaux » et à optimiser la gestion des effectifs et des compétences ;</a:t>
            </a:r>
          </a:p>
          <a:p>
            <a:pPr>
              <a:buNone/>
            </a:pPr>
            <a:endParaRPr lang="fr-FR" dirty="0" smtClean="0"/>
          </a:p>
          <a:p>
            <a:pPr>
              <a:buNone/>
            </a:pPr>
            <a:r>
              <a:rPr lang="fr-FR" dirty="0" smtClean="0"/>
              <a:t>– </a:t>
            </a:r>
            <a:r>
              <a:rPr lang="fr-FR" b="1" dirty="0" smtClean="0"/>
              <a:t>le suivi des souhaits d’évolution professionnelle : </a:t>
            </a:r>
            <a:r>
              <a:rPr lang="fr-FR" dirty="0" smtClean="0"/>
              <a:t>exprimés par les salariés lors de leurs entretiens annuels ou professionnels, ils sont pris en compte par la fonction RH qui essayera de concilier les aspirations des salariés (formation, mobilité, carrière…) et celles de l’entreprise ;</a:t>
            </a:r>
          </a:p>
          <a:p>
            <a:pPr>
              <a:buNone/>
            </a:pPr>
            <a:endParaRPr lang="fr-FR" dirty="0" smtClean="0"/>
          </a:p>
          <a:p>
            <a:pPr>
              <a:buNone/>
            </a:pPr>
            <a:r>
              <a:rPr lang="fr-FR" dirty="0" smtClean="0"/>
              <a:t>– </a:t>
            </a:r>
            <a:r>
              <a:rPr lang="fr-FR" b="1" dirty="0" smtClean="0"/>
              <a:t>la pyramide des âges : </a:t>
            </a:r>
            <a:r>
              <a:rPr lang="fr-FR" dirty="0" smtClean="0"/>
              <a:t>cette représentation annuelle des effectifs par tranches d’âge permet d’analyser l’évolution du vieillissement des effectifs et d’anticiper le rééquilibrage des tranches </a:t>
            </a:r>
            <a:r>
              <a:rPr lang="fr-FR" dirty="0" err="1" smtClean="0"/>
              <a:t>déﬁcitaires</a:t>
            </a:r>
            <a:r>
              <a:rPr lang="fr-FR" dirty="0" smtClean="0"/>
              <a:t>. </a:t>
            </a:r>
          </a:p>
          <a:p>
            <a:pPr>
              <a:buNone/>
            </a:pPr>
            <a:r>
              <a:rPr lang="fr-FR" dirty="0" smtClean="0"/>
              <a:t>      Elle peut être complétée d’une pyramide des anciennetés dans l’entreprise et dans le poste.</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8929718" cy="6473952"/>
          </a:xfrm>
        </p:spPr>
        <p:txBody>
          <a:bodyPr>
            <a:normAutofit fontScale="92500" lnSpcReduction="20000"/>
          </a:bodyPr>
          <a:lstStyle/>
          <a:p>
            <a:endParaRPr lang="fr-FR" b="1" dirty="0" smtClean="0"/>
          </a:p>
          <a:p>
            <a:r>
              <a:rPr lang="fr-FR" b="1" dirty="0" smtClean="0"/>
              <a:t>1970 : </a:t>
            </a:r>
            <a:r>
              <a:rPr lang="fr-FR" dirty="0" smtClean="0"/>
              <a:t>marque un </a:t>
            </a:r>
            <a:r>
              <a:rPr lang="fr-FR" b="1" dirty="0" smtClean="0"/>
              <a:t>tournant déterminant dans le développement des outils de </a:t>
            </a:r>
            <a:r>
              <a:rPr lang="fr-FR" b="1" dirty="0" err="1" smtClean="0"/>
              <a:t>planiﬁcation</a:t>
            </a:r>
            <a:r>
              <a:rPr lang="fr-FR" b="1" dirty="0" smtClean="0"/>
              <a:t> </a:t>
            </a:r>
            <a:r>
              <a:rPr lang="fr-FR" dirty="0" smtClean="0"/>
              <a:t>en s’inscrivant dans le courant des relations humaines, une nouvelle approche de </a:t>
            </a:r>
            <a:r>
              <a:rPr lang="fr-FR" b="1" dirty="0" smtClean="0"/>
              <a:t>« gestion des carrières » </a:t>
            </a:r>
            <a:r>
              <a:rPr lang="fr-FR" dirty="0" smtClean="0"/>
              <a:t>va se développer pour allier performance de l’entreprise et satisfaction des attentes des collaborateurs, des cadres en particulier. </a:t>
            </a:r>
          </a:p>
          <a:p>
            <a:pPr>
              <a:buNone/>
            </a:pPr>
            <a:r>
              <a:rPr lang="fr-FR" dirty="0" smtClean="0"/>
              <a:t>    Mais, très rapidement, la crise qui frappe le monde entier suite au choc pétrolier de 1973 va </a:t>
            </a:r>
            <a:r>
              <a:rPr lang="fr-FR" dirty="0" err="1" smtClean="0"/>
              <a:t>modiﬁer</a:t>
            </a:r>
            <a:r>
              <a:rPr lang="fr-FR" dirty="0" smtClean="0"/>
              <a:t> les enjeux de la </a:t>
            </a:r>
            <a:r>
              <a:rPr lang="fr-FR" dirty="0" err="1" smtClean="0"/>
              <a:t>planiﬁcation</a:t>
            </a:r>
            <a:r>
              <a:rPr lang="fr-FR" dirty="0" smtClean="0"/>
              <a:t>.</a:t>
            </a:r>
          </a:p>
          <a:p>
            <a:pPr>
              <a:buNone/>
            </a:pPr>
            <a:endParaRPr lang="fr-FR" dirty="0" smtClean="0"/>
          </a:p>
          <a:p>
            <a:r>
              <a:rPr lang="fr-FR" b="1" dirty="0" smtClean="0"/>
              <a:t> 1980: </a:t>
            </a:r>
            <a:r>
              <a:rPr lang="fr-FR" dirty="0" smtClean="0"/>
              <a:t>De profondes </a:t>
            </a:r>
            <a:r>
              <a:rPr lang="fr-FR" dirty="0" err="1" smtClean="0"/>
              <a:t>modiﬁcations</a:t>
            </a:r>
            <a:r>
              <a:rPr lang="fr-FR" dirty="0" smtClean="0"/>
              <a:t> technologiques (automatisation, robotisation et informatisation) ont commencé à s’imposer, sont en cours ou s’apprêtent à arriver massivement dans les entreprises. </a:t>
            </a:r>
          </a:p>
          <a:p>
            <a:pPr>
              <a:buNone/>
            </a:pPr>
            <a:r>
              <a:rPr lang="fr-FR" dirty="0" smtClean="0"/>
              <a:t>    C’est dans ce contexte perturbé où l’emploi apparaît désormais comme « fragile » que les années 1980 débutent. À une logique prévisionnelle s’ajoute une logique préventive. </a:t>
            </a:r>
          </a:p>
          <a:p>
            <a:pPr>
              <a:buNone/>
            </a:pPr>
            <a:r>
              <a:rPr lang="fr-FR" dirty="0" smtClean="0"/>
              <a:t>     De ces contraintes vont naître de nouvelles approches de gestion du personnel avec des préoccupations, toujours aussi fortes : comment faire face au sureffectif et à l’obsolescence ?</a:t>
            </a:r>
          </a:p>
          <a:p>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71472" y="1142984"/>
            <a:ext cx="7753352" cy="5402406"/>
          </a:xfrm>
        </p:spPr>
        <p:txBody>
          <a:bodyPr>
            <a:normAutofit/>
          </a:bodyPr>
          <a:lstStyle/>
          <a:p>
            <a:r>
              <a:rPr lang="fr-FR" dirty="0" smtClean="0"/>
              <a:t>La mise en perspective des besoins et des ressources permet de procéder à l’analyse des écarts de compétences. Peuvent ainsi en particulier être repérés les salariés les plus exposés (c’est-à-dire les salariés exerçant leur activité dans des métiers critiques, les salariés peu </a:t>
            </a:r>
            <a:r>
              <a:rPr lang="fr-FR" dirty="0" err="1" smtClean="0"/>
              <a:t>qualiﬁés</a:t>
            </a:r>
            <a:r>
              <a:rPr lang="fr-FR" dirty="0" smtClean="0"/>
              <a:t>, les salariés de plus de 45 ou 55 ans, les salariés dont le reclassement est envisagé, etc.). </a:t>
            </a:r>
          </a:p>
          <a:p>
            <a:pPr>
              <a:buNone/>
            </a:pPr>
            <a:endParaRPr lang="fr-FR" dirty="0" smtClean="0"/>
          </a:p>
          <a:p>
            <a:r>
              <a:rPr lang="fr-FR" dirty="0" smtClean="0"/>
              <a:t>Cette analyse permet ensuite de </a:t>
            </a:r>
            <a:r>
              <a:rPr lang="fr-FR" dirty="0" err="1" smtClean="0"/>
              <a:t>réﬂéchir</a:t>
            </a:r>
            <a:r>
              <a:rPr lang="fr-FR" dirty="0" smtClean="0"/>
              <a:t> aux leviers d’action et aux outils d’accompagnement.</a:t>
            </a:r>
          </a:p>
          <a:p>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357166"/>
            <a:ext cx="7467600" cy="511156"/>
          </a:xfrm>
        </p:spPr>
        <p:txBody>
          <a:bodyPr>
            <a:normAutofit fontScale="90000"/>
          </a:bodyPr>
          <a:lstStyle/>
          <a:p>
            <a:r>
              <a:rPr lang="fr-FR" b="1" dirty="0" smtClean="0">
                <a:solidFill>
                  <a:srgbClr val="0070C0"/>
                </a:solidFill>
              </a:rPr>
              <a:t>B- Les outils d’accompagnement</a:t>
            </a:r>
            <a:endParaRPr lang="fr-FR" b="1" dirty="0">
              <a:solidFill>
                <a:srgbClr val="0070C0"/>
              </a:solidFill>
            </a:endParaRPr>
          </a:p>
        </p:txBody>
      </p:sp>
      <p:sp>
        <p:nvSpPr>
          <p:cNvPr id="3" name="Espace réservé du contenu 2"/>
          <p:cNvSpPr>
            <a:spLocks noGrp="1"/>
          </p:cNvSpPr>
          <p:nvPr>
            <p:ph sz="quarter" idx="1"/>
          </p:nvPr>
        </p:nvSpPr>
        <p:spPr>
          <a:xfrm>
            <a:off x="457200" y="857232"/>
            <a:ext cx="8186766" cy="5616720"/>
          </a:xfrm>
        </p:spPr>
        <p:txBody>
          <a:bodyPr>
            <a:normAutofit fontScale="92500"/>
          </a:bodyPr>
          <a:lstStyle/>
          <a:p>
            <a:pPr>
              <a:buNone/>
            </a:pPr>
            <a:endParaRPr lang="fr-FR" dirty="0" smtClean="0"/>
          </a:p>
          <a:p>
            <a:pPr>
              <a:buNone/>
            </a:pPr>
            <a:r>
              <a:rPr lang="fr-FR" dirty="0" smtClean="0"/>
              <a:t>Pour réduire son écart de compétences, une entreprise peut agir dans différents domaines RH.</a:t>
            </a:r>
          </a:p>
          <a:p>
            <a:pPr>
              <a:buNone/>
            </a:pPr>
            <a:endParaRPr lang="fr-FR" dirty="0" smtClean="0"/>
          </a:p>
          <a:p>
            <a:pPr>
              <a:buNone/>
            </a:pPr>
            <a:r>
              <a:rPr lang="fr-FR" dirty="0" smtClean="0"/>
              <a:t>L’évaluation des compétences occupe une place essentielle dans le processus GPEC. Elle permet de connaître les compétences détenues par les individus et de les comparer à celles requises dans le référentiel.</a:t>
            </a:r>
          </a:p>
          <a:p>
            <a:pPr>
              <a:buNone/>
            </a:pPr>
            <a:endParaRPr lang="fr-FR" dirty="0" smtClean="0"/>
          </a:p>
          <a:p>
            <a:pPr>
              <a:buNone/>
            </a:pPr>
            <a:r>
              <a:rPr lang="fr-FR" dirty="0" smtClean="0"/>
              <a:t>Les entretiens entre un salarié et son responsable hiérarchique sont des instruments centraux de cette évaluation. L’entretien annuel est une rencontre formelle et préparée entre un collaborateur et son responsable hiérarchique qui est l’occasion de s’intéresser au développement des compétences du collaborateur. </a:t>
            </a:r>
            <a:endParaRPr lang="fr-F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857232"/>
            <a:ext cx="7901014" cy="5616720"/>
          </a:xfrm>
        </p:spPr>
        <p:txBody>
          <a:bodyPr>
            <a:normAutofit lnSpcReduction="10000"/>
          </a:bodyPr>
          <a:lstStyle/>
          <a:p>
            <a:r>
              <a:rPr lang="fr-FR" dirty="0" smtClean="0"/>
              <a:t>Ces entretiens permettent :</a:t>
            </a:r>
          </a:p>
          <a:p>
            <a:pPr>
              <a:buNone/>
            </a:pPr>
            <a:r>
              <a:rPr lang="fr-FR" dirty="0" smtClean="0"/>
              <a:t>– d’évaluer les résultats obtenus ;</a:t>
            </a:r>
          </a:p>
          <a:p>
            <a:pPr>
              <a:buNone/>
            </a:pPr>
            <a:r>
              <a:rPr lang="fr-FR" dirty="0" smtClean="0"/>
              <a:t>– d’</a:t>
            </a:r>
            <a:r>
              <a:rPr lang="fr-FR" dirty="0" err="1" smtClean="0"/>
              <a:t>identiﬁer</a:t>
            </a:r>
            <a:r>
              <a:rPr lang="fr-FR" dirty="0" smtClean="0"/>
              <a:t> les compétences acquises ;</a:t>
            </a:r>
          </a:p>
          <a:p>
            <a:pPr>
              <a:buNone/>
            </a:pPr>
            <a:r>
              <a:rPr lang="fr-FR" dirty="0" smtClean="0"/>
              <a:t>– de connaître les besoins de compétences soulevés par le collaborateur ;</a:t>
            </a:r>
          </a:p>
          <a:p>
            <a:pPr>
              <a:buNone/>
            </a:pPr>
            <a:r>
              <a:rPr lang="fr-FR" dirty="0" smtClean="0"/>
              <a:t>– d’</a:t>
            </a:r>
            <a:r>
              <a:rPr lang="fr-FR" dirty="0" err="1" smtClean="0"/>
              <a:t>identiﬁer</a:t>
            </a:r>
            <a:r>
              <a:rPr lang="fr-FR" dirty="0" smtClean="0"/>
              <a:t> les souhaits d’évolution et de mobilité, avec une </a:t>
            </a:r>
            <a:r>
              <a:rPr lang="fr-FR" dirty="0" err="1" smtClean="0"/>
              <a:t>réﬂexion</a:t>
            </a:r>
            <a:r>
              <a:rPr lang="fr-FR" dirty="0" smtClean="0"/>
              <a:t> sur les compétences requises et les choix de formation dans une logique de développement des compétences.</a:t>
            </a:r>
          </a:p>
          <a:p>
            <a:pPr>
              <a:buNone/>
            </a:pPr>
            <a:endParaRPr lang="fr-FR" dirty="0" smtClean="0"/>
          </a:p>
          <a:p>
            <a:pPr>
              <a:buNone/>
            </a:pPr>
            <a:r>
              <a:rPr lang="fr-FR" dirty="0" smtClean="0"/>
              <a:t>Les données collectées lors de cet entretien sont synthétisées et permettent d’obtenir des informations collectives sur les compétences présentes au sein de l’entreprise.</a:t>
            </a:r>
          </a:p>
          <a:p>
            <a:endParaRPr lang="fr-F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857232"/>
            <a:ext cx="8115328" cy="5616720"/>
          </a:xfrm>
        </p:spPr>
        <p:txBody>
          <a:bodyPr>
            <a:normAutofit fontScale="92500" lnSpcReduction="10000"/>
          </a:bodyPr>
          <a:lstStyle/>
          <a:p>
            <a:r>
              <a:rPr lang="fr-FR" b="1" dirty="0" smtClean="0"/>
              <a:t>Par le biais de la formation, </a:t>
            </a:r>
            <a:r>
              <a:rPr lang="fr-FR" dirty="0" smtClean="0"/>
              <a:t>l’entreprise va favoriser le développement des compétences de ses salariés. Il s’agit de relier politique de formation et stratégie de l’entreprise via le plan de formation en </a:t>
            </a:r>
            <a:r>
              <a:rPr lang="fr-FR" dirty="0" err="1" smtClean="0"/>
              <a:t>déﬁnissant</a:t>
            </a:r>
            <a:r>
              <a:rPr lang="fr-FR" dirty="0" smtClean="0"/>
              <a:t> les actions de formation nécessaires pour permettre aux salariés d’acquérir ou de développer les compétences nécessaires </a:t>
            </a:r>
          </a:p>
          <a:p>
            <a:pPr>
              <a:buNone/>
            </a:pPr>
            <a:r>
              <a:rPr lang="fr-FR" dirty="0" smtClean="0"/>
              <a:t> </a:t>
            </a:r>
          </a:p>
          <a:p>
            <a:r>
              <a:rPr lang="fr-FR" b="1" dirty="0" smtClean="0"/>
              <a:t>Par le biais de la mobilité professionnelle, </a:t>
            </a:r>
            <a:r>
              <a:rPr lang="fr-FR" dirty="0" smtClean="0"/>
              <a:t>les entreprises peuvent réussir à rapprocher les besoins en compétences des ressources disponibles dans l’organisation. Il s’agit alors d’encourager la mobilité interne comme externe des salariés via des dispositions d’incitation et des mesures d’accompagnement.</a:t>
            </a:r>
          </a:p>
          <a:p>
            <a:pPr>
              <a:buNone/>
            </a:pPr>
            <a:endParaRPr lang="fr-FR" dirty="0" smtClean="0"/>
          </a:p>
          <a:p>
            <a:r>
              <a:rPr lang="fr-FR" b="1" dirty="0" smtClean="0"/>
              <a:t>Au niveau du recrutement</a:t>
            </a:r>
            <a:r>
              <a:rPr lang="fr-FR" dirty="0" smtClean="0"/>
              <a:t>, l’entreprise peut s’appuyer sur les référentiels compétences pour combler les besoins en compétences.</a:t>
            </a:r>
          </a:p>
          <a:p>
            <a:endParaRPr lang="fr-F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pPr algn="ctr"/>
            <a:r>
              <a:rPr lang="fr-FR" dirty="0" smtClean="0">
                <a:solidFill>
                  <a:srgbClr val="FF0000"/>
                </a:solidFill>
              </a:rPr>
              <a:t>A retenir </a:t>
            </a:r>
            <a:endParaRPr lang="fr-FR" dirty="0">
              <a:solidFill>
                <a:srgbClr val="FF0000"/>
              </a:solidFill>
            </a:endParaRPr>
          </a:p>
        </p:txBody>
      </p:sp>
      <p:sp>
        <p:nvSpPr>
          <p:cNvPr id="3" name="Espace réservé du contenu 2"/>
          <p:cNvSpPr>
            <a:spLocks noGrp="1"/>
          </p:cNvSpPr>
          <p:nvPr>
            <p:ph sz="quarter" idx="1"/>
          </p:nvPr>
        </p:nvSpPr>
        <p:spPr>
          <a:xfrm>
            <a:off x="285720" y="1142984"/>
            <a:ext cx="8001056" cy="5330968"/>
          </a:xfrm>
        </p:spPr>
        <p:txBody>
          <a:bodyPr>
            <a:normAutofit fontScale="77500" lnSpcReduction="20000"/>
          </a:bodyPr>
          <a:lstStyle/>
          <a:p>
            <a:pPr>
              <a:buNone/>
            </a:pPr>
            <a:endParaRPr lang="fr-FR" dirty="0" smtClean="0"/>
          </a:p>
          <a:p>
            <a:pPr>
              <a:buNone/>
            </a:pPr>
            <a:r>
              <a:rPr lang="fr-FR" dirty="0" smtClean="0"/>
              <a:t>La logique générale de GPEC vise à comparer les ressources humaines  disponibles aux besoins en ressources humaines prévisibles à un terme donné compte tenu des orientations stratégiques de l’entreprise et des contraintes environnementales.</a:t>
            </a:r>
          </a:p>
          <a:p>
            <a:endParaRPr lang="fr-FR" dirty="0" smtClean="0"/>
          </a:p>
          <a:p>
            <a:pPr>
              <a:buFont typeface="Wingdings" pitchFamily="2" charset="2"/>
              <a:buChar char="Ø"/>
            </a:pPr>
            <a:r>
              <a:rPr lang="fr-FR" dirty="0" smtClean="0"/>
              <a:t>La GPEC comporte à la fois une </a:t>
            </a:r>
            <a:r>
              <a:rPr lang="fr-FR" dirty="0" err="1" smtClean="0"/>
              <a:t>réﬂexion</a:t>
            </a:r>
            <a:r>
              <a:rPr lang="fr-FR" dirty="0" smtClean="0"/>
              <a:t> sur les effectifs (dimension quantitative) et sur les compétences (dimension qualitative).</a:t>
            </a:r>
          </a:p>
          <a:p>
            <a:pPr>
              <a:buFont typeface="Wingdings" pitchFamily="2" charset="2"/>
              <a:buChar char="Ø"/>
            </a:pPr>
            <a:r>
              <a:rPr lang="fr-FR" dirty="0" smtClean="0"/>
              <a:t>Il existe de nombreux outils pour ajuster les ressources humaines disponibles aux besoins : recrutement, mobilité, formation, licenciements, départs volontaires, rentraite anticipée…</a:t>
            </a:r>
          </a:p>
          <a:p>
            <a:pPr>
              <a:buFont typeface="Wingdings" pitchFamily="2" charset="2"/>
              <a:buChar char="Ø"/>
            </a:pPr>
            <a:r>
              <a:rPr lang="fr-FR" dirty="0" smtClean="0"/>
              <a:t>Les trois composantes de la compétence sont le savoir, savoir-faire et savoir-être.</a:t>
            </a:r>
          </a:p>
          <a:p>
            <a:pPr>
              <a:buFont typeface="Wingdings" pitchFamily="2" charset="2"/>
              <a:buChar char="Ø"/>
            </a:pPr>
            <a:r>
              <a:rPr lang="fr-FR" dirty="0" smtClean="0"/>
              <a:t>La </a:t>
            </a:r>
            <a:r>
              <a:rPr lang="fr-FR" dirty="0" err="1" smtClean="0"/>
              <a:t>ﬁche</a:t>
            </a:r>
            <a:r>
              <a:rPr lang="fr-FR" dirty="0" smtClean="0"/>
              <a:t> fonction permet principalement de décrire les compétences mobilisées. Elle sert de référence aux travaux de GPEC, notamment pour construire le référentiel de l’entreprise.</a:t>
            </a:r>
          </a:p>
          <a:p>
            <a:pPr>
              <a:buFont typeface="Wingdings" pitchFamily="2" charset="2"/>
              <a:buChar char="Ø"/>
            </a:pPr>
            <a:r>
              <a:rPr lang="fr-FR" dirty="0" smtClean="0"/>
              <a:t> Conduire une GPEC constitue une obligation triennale dans les grandes entreprises.</a:t>
            </a:r>
          </a:p>
          <a:p>
            <a:endParaRPr lang="fr-F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357166"/>
            <a:ext cx="8501122" cy="6286544"/>
          </a:xfrm>
        </p:spPr>
        <p:txBody>
          <a:bodyPr>
            <a:normAutofit/>
          </a:bodyPr>
          <a:lstStyle/>
          <a:p>
            <a:pPr algn="ctr">
              <a:buNone/>
            </a:pPr>
            <a:endParaRPr lang="fr-FR" sz="3600" b="1" dirty="0" smtClean="0">
              <a:solidFill>
                <a:srgbClr val="FF0000"/>
              </a:solidFill>
              <a:latin typeface="Arial" pitchFamily="34" charset="0"/>
              <a:ea typeface="Calibri"/>
              <a:cs typeface="Arial" pitchFamily="34" charset="0"/>
            </a:endParaRPr>
          </a:p>
          <a:p>
            <a:pPr algn="ctr">
              <a:buNone/>
            </a:pPr>
            <a:endParaRPr lang="fr-FR" sz="3600" b="1" dirty="0" smtClean="0">
              <a:solidFill>
                <a:srgbClr val="FF0000"/>
              </a:solidFill>
              <a:latin typeface="Arial" pitchFamily="34" charset="0"/>
              <a:ea typeface="Calibri"/>
              <a:cs typeface="Arial" pitchFamily="34" charset="0"/>
            </a:endParaRPr>
          </a:p>
          <a:p>
            <a:pPr algn="ctr">
              <a:buNone/>
            </a:pPr>
            <a:endParaRPr lang="fr-FR" sz="3600" b="1" dirty="0" smtClean="0">
              <a:solidFill>
                <a:srgbClr val="FF0000"/>
              </a:solidFill>
              <a:latin typeface="Arial" pitchFamily="34" charset="0"/>
              <a:ea typeface="Calibri"/>
              <a:cs typeface="Arial" pitchFamily="34" charset="0"/>
            </a:endParaRPr>
          </a:p>
          <a:p>
            <a:pPr algn="ctr">
              <a:buNone/>
            </a:pPr>
            <a:r>
              <a:rPr lang="fr-FR" sz="3600" b="1" dirty="0" smtClean="0">
                <a:solidFill>
                  <a:srgbClr val="FF0000"/>
                </a:solidFill>
                <a:latin typeface="Arial" pitchFamily="34" charset="0"/>
                <a:ea typeface="Calibri"/>
                <a:cs typeface="Arial" pitchFamily="34" charset="0"/>
              </a:rPr>
              <a:t>Séance 8</a:t>
            </a:r>
          </a:p>
          <a:p>
            <a:pPr algn="ctr">
              <a:buNone/>
            </a:pPr>
            <a:r>
              <a:rPr lang="fr-FR" sz="3600" b="1" dirty="0" smtClean="0">
                <a:solidFill>
                  <a:srgbClr val="FF0000"/>
                </a:solidFill>
                <a:latin typeface="Arial" pitchFamily="34" charset="0"/>
                <a:ea typeface="Calibri"/>
                <a:cs typeface="Arial" pitchFamily="34" charset="0"/>
              </a:rPr>
              <a:t>La Gestion de carrière </a:t>
            </a:r>
          </a:p>
          <a:p>
            <a:pPr>
              <a:buNone/>
            </a:pPr>
            <a:endParaRPr lang="fr-FR" b="1" u="sng" dirty="0" smtClean="0">
              <a:solidFill>
                <a:srgbClr val="FF0000"/>
              </a:solidFill>
              <a:latin typeface="Arial" pitchFamily="34" charset="0"/>
              <a:cs typeface="Arial" pitchFamily="34" charset="0"/>
            </a:endParaRPr>
          </a:p>
          <a:p>
            <a:endParaRPr lang="fr-FR" dirty="0" smtClean="0"/>
          </a:p>
          <a:p>
            <a:endParaRPr lang="fr-FR"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714356"/>
            <a:ext cx="8358246" cy="5759596"/>
          </a:xfrm>
        </p:spPr>
        <p:txBody>
          <a:bodyPr>
            <a:normAutofit/>
          </a:bodyPr>
          <a:lstStyle/>
          <a:p>
            <a:pPr>
              <a:buNone/>
            </a:pPr>
            <a:r>
              <a:rPr lang="fr-FR" dirty="0" smtClean="0"/>
              <a:t>Au sein de la gestion des ressources humaines, la gestion des carrières vise à </a:t>
            </a:r>
            <a:r>
              <a:rPr lang="fr-FR" b="1" dirty="0" smtClean="0"/>
              <a:t>favoriser l’équilibre entre les besoins de l’entreprise et les aspirations du personnel.</a:t>
            </a:r>
            <a:r>
              <a:rPr lang="fr-FR" dirty="0" smtClean="0"/>
              <a:t> L’évolution, aussi bien interne qu’externe, de l’entreprise nécessite d’adapter les besoins humains à ce changement. </a:t>
            </a:r>
          </a:p>
          <a:p>
            <a:pPr>
              <a:buNone/>
            </a:pPr>
            <a:r>
              <a:rPr lang="fr-FR" dirty="0" smtClean="0"/>
              <a:t>Les salariés, de leur côté, ont des capacités et des aspirations qu’il faut également prendre en compte </a:t>
            </a:r>
            <a:r>
              <a:rPr lang="fr-FR" dirty="0" err="1" smtClean="0"/>
              <a:t>aﬁn</a:t>
            </a:r>
            <a:r>
              <a:rPr lang="fr-FR" dirty="0" smtClean="0"/>
              <a:t> de favoriser leur motivation et leur présence durable dans l’entreprise. </a:t>
            </a:r>
          </a:p>
          <a:p>
            <a:pPr>
              <a:buNone/>
            </a:pPr>
            <a:r>
              <a:rPr lang="fr-FR" dirty="0" smtClean="0"/>
              <a:t>La gestion des carrières est étroitement liée à d’autres domaines de la gestion des ressources humaines: recrutement, gestion des compétences, formation, mobilité, évaluation, rémunération...</a:t>
            </a:r>
          </a:p>
          <a:p>
            <a:pPr>
              <a:buNone/>
            </a:pPr>
            <a:endParaRPr lang="fr-F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96908"/>
          </a:xfrm>
        </p:spPr>
        <p:txBody>
          <a:bodyPr/>
          <a:lstStyle/>
          <a:p>
            <a:pPr algn="ctr"/>
            <a:r>
              <a:rPr lang="fr-FR" dirty="0" smtClean="0">
                <a:solidFill>
                  <a:srgbClr val="FF0000"/>
                </a:solidFill>
              </a:rPr>
              <a:t>Définition de la notion de carrière </a:t>
            </a:r>
            <a:endParaRPr lang="fr-FR" dirty="0">
              <a:solidFill>
                <a:srgbClr val="FF0000"/>
              </a:solidFill>
            </a:endParaRPr>
          </a:p>
        </p:txBody>
      </p:sp>
      <p:sp>
        <p:nvSpPr>
          <p:cNvPr id="3" name="Espace réservé du contenu 2"/>
          <p:cNvSpPr>
            <a:spLocks noGrp="1"/>
          </p:cNvSpPr>
          <p:nvPr>
            <p:ph sz="quarter" idx="1"/>
          </p:nvPr>
        </p:nvSpPr>
        <p:spPr/>
        <p:txBody>
          <a:bodyPr/>
          <a:lstStyle/>
          <a:p>
            <a:r>
              <a:rPr lang="fr-FR" dirty="0" smtClean="0"/>
              <a:t>La carrière correspond à la succession des emplois occupés par un individu au cours du temps. </a:t>
            </a:r>
          </a:p>
          <a:p>
            <a:pPr>
              <a:buNone/>
            </a:pPr>
            <a:endParaRPr lang="fr-FR" dirty="0" smtClean="0"/>
          </a:p>
          <a:p>
            <a:r>
              <a:rPr lang="fr-FR" dirty="0" smtClean="0"/>
              <a:t>La notion de carrière renvoie à la fois au passé, au présent et à l’avenir du salarié dans l’entreprise.</a:t>
            </a:r>
          </a:p>
          <a:p>
            <a:pPr>
              <a:buNone/>
            </a:pPr>
            <a:endParaRPr lang="fr-FR" dirty="0" smtClean="0"/>
          </a:p>
          <a:p>
            <a:r>
              <a:rPr lang="fr-FR" dirty="0" smtClean="0"/>
              <a:t> La notion de carrière s’est néanmoins progressivement </a:t>
            </a:r>
            <a:r>
              <a:rPr lang="fr-FR" dirty="0" err="1" smtClean="0"/>
              <a:t>complexiﬁée</a:t>
            </a:r>
            <a:r>
              <a:rPr lang="fr-FR" dirty="0" smtClean="0"/>
              <a:t> :à travers le temps</a:t>
            </a:r>
          </a:p>
          <a:p>
            <a:endParaRPr lang="fr-F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501122" cy="654032"/>
          </a:xfrm>
        </p:spPr>
        <p:txBody>
          <a:bodyPr/>
          <a:lstStyle/>
          <a:p>
            <a:pPr algn="ctr"/>
            <a:r>
              <a:rPr lang="fr-FR" b="1" dirty="0" smtClean="0">
                <a:solidFill>
                  <a:srgbClr val="FF0000"/>
                </a:solidFill>
              </a:rPr>
              <a:t>Les évolutions de la notion de carrière</a:t>
            </a:r>
            <a:endParaRPr lang="fr-FR" b="1" dirty="0">
              <a:solidFill>
                <a:srgbClr val="FF0000"/>
              </a:solidFill>
            </a:endParaRPr>
          </a:p>
        </p:txBody>
      </p:sp>
      <p:sp>
        <p:nvSpPr>
          <p:cNvPr id="3" name="Espace réservé du contenu 2"/>
          <p:cNvSpPr>
            <a:spLocks noGrp="1"/>
          </p:cNvSpPr>
          <p:nvPr>
            <p:ph sz="quarter" idx="1"/>
          </p:nvPr>
        </p:nvSpPr>
        <p:spPr>
          <a:xfrm>
            <a:off x="214282" y="1285860"/>
            <a:ext cx="8572560" cy="5188092"/>
          </a:xfrm>
        </p:spPr>
        <p:txBody>
          <a:bodyPr/>
          <a:lstStyle/>
          <a:p>
            <a:pPr>
              <a:buNone/>
            </a:pPr>
            <a:endParaRPr lang="fr-FR" dirty="0" smtClean="0"/>
          </a:p>
          <a:p>
            <a:pPr>
              <a:buNone/>
            </a:pPr>
            <a:r>
              <a:rPr lang="fr-FR" dirty="0" smtClean="0"/>
              <a:t>Années 1960                                                       Années 1980</a:t>
            </a:r>
            <a:endParaRPr lang="fr-FR" dirty="0"/>
          </a:p>
        </p:txBody>
      </p:sp>
      <p:sp>
        <p:nvSpPr>
          <p:cNvPr id="6" name="Rectangle 5"/>
          <p:cNvSpPr/>
          <p:nvPr/>
        </p:nvSpPr>
        <p:spPr>
          <a:xfrm>
            <a:off x="0" y="2571744"/>
            <a:ext cx="2643174" cy="22145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La carrière fait référence au temps </a:t>
            </a:r>
          </a:p>
          <a:p>
            <a:r>
              <a:rPr lang="fr-FR" b="1" dirty="0" smtClean="0"/>
              <a:t>durant lequel une personne exerce un travail</a:t>
            </a:r>
            <a:endParaRPr lang="fr-FR" b="1" dirty="0"/>
          </a:p>
        </p:txBody>
      </p:sp>
      <p:sp>
        <p:nvSpPr>
          <p:cNvPr id="7" name="Rectangle 6"/>
          <p:cNvSpPr/>
          <p:nvPr/>
        </p:nvSpPr>
        <p:spPr>
          <a:xfrm>
            <a:off x="2643174" y="2571744"/>
            <a:ext cx="3143272" cy="22145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Dans une période de planification des RH, la carrière fait référence </a:t>
            </a:r>
          </a:p>
          <a:p>
            <a:r>
              <a:rPr lang="fr-FR" b="1" dirty="0" smtClean="0"/>
              <a:t>au cheminement conjoint du salarié et de l’organisation dans le </a:t>
            </a:r>
          </a:p>
          <a:p>
            <a:r>
              <a:rPr lang="fr-FR" b="1" dirty="0" smtClean="0"/>
              <a:t>temps.</a:t>
            </a:r>
          </a:p>
        </p:txBody>
      </p:sp>
      <p:sp>
        <p:nvSpPr>
          <p:cNvPr id="8" name="Rectangle 7"/>
          <p:cNvSpPr/>
          <p:nvPr/>
        </p:nvSpPr>
        <p:spPr>
          <a:xfrm>
            <a:off x="5786446" y="2571744"/>
            <a:ext cx="3357554" cy="22145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Les individus s’investissent dans le développement de leur carrière et les entreprises favorisent le développement des capacités de leurs employés.</a:t>
            </a:r>
          </a:p>
        </p:txBody>
      </p:sp>
      <p:sp>
        <p:nvSpPr>
          <p:cNvPr id="9" name="Flèche droite 8"/>
          <p:cNvSpPr/>
          <p:nvPr/>
        </p:nvSpPr>
        <p:spPr>
          <a:xfrm>
            <a:off x="0" y="2071678"/>
            <a:ext cx="9144000"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00042"/>
            <a:ext cx="8329642" cy="5973910"/>
          </a:xfrm>
        </p:spPr>
        <p:txBody>
          <a:bodyPr/>
          <a:lstStyle/>
          <a:p>
            <a:pPr>
              <a:buNone/>
            </a:pPr>
            <a:r>
              <a:rPr lang="fr-FR" dirty="0" smtClean="0"/>
              <a:t>La distinction entre carrière interne et carrière externe permet de comprendre la dualité de la notion de carrière et la complexité de la gestion des carrières qui doit combiner à la fois les aspects individuels et les aspects organisationnels</a:t>
            </a:r>
          </a:p>
          <a:p>
            <a:endParaRPr lang="fr-FR" dirty="0"/>
          </a:p>
        </p:txBody>
      </p:sp>
      <p:graphicFrame>
        <p:nvGraphicFramePr>
          <p:cNvPr id="4" name="Tableau 3"/>
          <p:cNvGraphicFramePr>
            <a:graphicFrameLocks noGrp="1"/>
          </p:cNvGraphicFramePr>
          <p:nvPr/>
        </p:nvGraphicFramePr>
        <p:xfrm>
          <a:off x="714348" y="2786058"/>
          <a:ext cx="7358114" cy="3754120"/>
        </p:xfrm>
        <a:graphic>
          <a:graphicData uri="http://schemas.openxmlformats.org/drawingml/2006/table">
            <a:tbl>
              <a:tblPr firstRow="1" bandRow="1">
                <a:tableStyleId>{5C22544A-7EE6-4342-B048-85BDC9FD1C3A}</a:tableStyleId>
              </a:tblPr>
              <a:tblGrid>
                <a:gridCol w="3679057"/>
                <a:gridCol w="3679057"/>
              </a:tblGrid>
              <a:tr h="370840">
                <a:tc>
                  <a:txBody>
                    <a:bodyPr/>
                    <a:lstStyle/>
                    <a:p>
                      <a:pPr algn="ctr"/>
                      <a:r>
                        <a:rPr kumimoji="0" lang="fr-FR" b="0" i="0" kern="1200" dirty="0" smtClean="0">
                          <a:solidFill>
                            <a:schemeClr val="lt1"/>
                          </a:solidFill>
                          <a:latin typeface="+mn-lt"/>
                          <a:ea typeface="+mn-ea"/>
                          <a:cs typeface="+mn-cs"/>
                        </a:rPr>
                        <a:t>Carrière externe </a:t>
                      </a:r>
                      <a:endParaRPr lang="fr-FR" dirty="0"/>
                    </a:p>
                  </a:txBody>
                  <a:tcPr/>
                </a:tc>
                <a:tc>
                  <a:txBody>
                    <a:bodyPr/>
                    <a:lstStyle/>
                    <a:p>
                      <a:pPr algn="ctr"/>
                      <a:r>
                        <a:rPr kumimoji="0" lang="fr-FR" b="0" i="0" kern="1200" dirty="0" smtClean="0">
                          <a:solidFill>
                            <a:schemeClr val="lt1"/>
                          </a:solidFill>
                          <a:latin typeface="+mn-lt"/>
                          <a:ea typeface="+mn-ea"/>
                          <a:cs typeface="+mn-cs"/>
                        </a:rPr>
                        <a:t>Carrière interne</a:t>
                      </a:r>
                      <a:endParaRPr lang="fr-FR" dirty="0"/>
                    </a:p>
                  </a:txBody>
                  <a:tcPr/>
                </a:tc>
              </a:tr>
              <a:tr h="370840">
                <a:tc>
                  <a:txBody>
                    <a:bodyPr/>
                    <a:lstStyle/>
                    <a:p>
                      <a:r>
                        <a:rPr kumimoji="0" lang="fr-FR" b="0" i="0" kern="1200" dirty="0" smtClean="0">
                          <a:solidFill>
                            <a:schemeClr val="dk1"/>
                          </a:solidFill>
                          <a:effectLst/>
                          <a:latin typeface="+mn-lt"/>
                          <a:ea typeface="+mn-ea"/>
                          <a:cs typeface="+mn-cs"/>
                        </a:rPr>
                        <a:t>La carrière externe renvoie à l’organisation, à une </a:t>
                      </a:r>
                    </a:p>
                    <a:p>
                      <a:r>
                        <a:rPr kumimoji="0" lang="fr-FR" b="0" i="0" kern="1200" dirty="0" smtClean="0">
                          <a:solidFill>
                            <a:schemeClr val="dk1"/>
                          </a:solidFill>
                          <a:effectLst/>
                          <a:latin typeface="+mn-lt"/>
                          <a:ea typeface="+mn-ea"/>
                          <a:cs typeface="+mn-cs"/>
                        </a:rPr>
                        <a:t>vision objective de la carrière et est associée à la notion de succès dans la société.</a:t>
                      </a:r>
                    </a:p>
                    <a:p>
                      <a:r>
                        <a:rPr kumimoji="0" lang="fr-FR" b="0" i="0" kern="1200" dirty="0" smtClean="0">
                          <a:solidFill>
                            <a:schemeClr val="dk1"/>
                          </a:solidFill>
                          <a:effectLst/>
                          <a:latin typeface="+mn-lt"/>
                          <a:ea typeface="+mn-ea"/>
                          <a:cs typeface="+mn-cs"/>
                        </a:rPr>
                        <a:t>– Sous cet angle, la carrière d’un individu est analysée par rapport à des filières</a:t>
                      </a:r>
                      <a:r>
                        <a:rPr kumimoji="0" lang="fr-FR" b="0" i="0" kern="1200" baseline="0" dirty="0" smtClean="0">
                          <a:solidFill>
                            <a:schemeClr val="dk1"/>
                          </a:solidFill>
                          <a:effectLst/>
                          <a:latin typeface="+mn-lt"/>
                          <a:ea typeface="+mn-ea"/>
                          <a:cs typeface="+mn-cs"/>
                        </a:rPr>
                        <a:t> </a:t>
                      </a:r>
                      <a:r>
                        <a:rPr kumimoji="0" lang="fr-FR" b="0" i="0" kern="1200" dirty="0" smtClean="0">
                          <a:solidFill>
                            <a:schemeClr val="dk1"/>
                          </a:solidFill>
                          <a:effectLst/>
                          <a:latin typeface="+mn-lt"/>
                          <a:ea typeface="+mn-ea"/>
                          <a:cs typeface="+mn-cs"/>
                        </a:rPr>
                        <a:t>promotionnelles et </a:t>
                      </a:r>
                    </a:p>
                    <a:p>
                      <a:r>
                        <a:rPr kumimoji="0" lang="fr-FR" b="0" i="0" kern="1200" dirty="0" smtClean="0">
                          <a:solidFill>
                            <a:schemeClr val="dk1"/>
                          </a:solidFill>
                          <a:effectLst/>
                          <a:latin typeface="+mn-lt"/>
                          <a:ea typeface="+mn-ea"/>
                          <a:cs typeface="+mn-cs"/>
                        </a:rPr>
                        <a:t>indépendamment de ses expériences propres.</a:t>
                      </a:r>
                    </a:p>
                    <a:p>
                      <a:endParaRPr lang="fr-FR" dirty="0"/>
                    </a:p>
                  </a:txBody>
                  <a:tcPr/>
                </a:tc>
                <a:tc>
                  <a:txBody>
                    <a:bodyPr/>
                    <a:lstStyle/>
                    <a:p>
                      <a:r>
                        <a:rPr kumimoji="0" lang="fr-FR" b="0" i="0" kern="1200" dirty="0" smtClean="0">
                          <a:solidFill>
                            <a:schemeClr val="dk1"/>
                          </a:solidFill>
                          <a:effectLst/>
                          <a:latin typeface="+mn-lt"/>
                          <a:ea typeface="+mn-ea"/>
                          <a:cs typeface="+mn-cs"/>
                        </a:rPr>
                        <a:t>– La carrière interne renvoie à l’individu et à une vision subjective de la carrière.</a:t>
                      </a:r>
                    </a:p>
                    <a:p>
                      <a:r>
                        <a:rPr kumimoji="0" lang="fr-FR" b="0" i="0" kern="1200" dirty="0" smtClean="0">
                          <a:solidFill>
                            <a:schemeClr val="dk1"/>
                          </a:solidFill>
                          <a:effectLst/>
                          <a:latin typeface="+mn-lt"/>
                          <a:ea typeface="+mn-ea"/>
                          <a:cs typeface="+mn-cs"/>
                        </a:rPr>
                        <a:t>– Sous cet angle, l’individu apparaît comme acteur </a:t>
                      </a:r>
                    </a:p>
                    <a:p>
                      <a:r>
                        <a:rPr kumimoji="0" lang="fr-FR" b="0" i="0" kern="1200" dirty="0" smtClean="0">
                          <a:solidFill>
                            <a:schemeClr val="dk1"/>
                          </a:solidFill>
                          <a:effectLst/>
                          <a:latin typeface="+mn-lt"/>
                          <a:ea typeface="+mn-ea"/>
                          <a:cs typeface="+mn-cs"/>
                        </a:rPr>
                        <a:t>de sa carrière et celle-ci est analysée</a:t>
                      </a:r>
                      <a:r>
                        <a:rPr kumimoji="0" lang="fr-FR" b="0" i="0" kern="1200" baseline="0" dirty="0" smtClean="0">
                          <a:solidFill>
                            <a:schemeClr val="dk1"/>
                          </a:solidFill>
                          <a:effectLst/>
                          <a:latin typeface="+mn-lt"/>
                          <a:ea typeface="+mn-ea"/>
                          <a:cs typeface="+mn-cs"/>
                        </a:rPr>
                        <a:t> </a:t>
                      </a:r>
                      <a:r>
                        <a:rPr kumimoji="0" lang="fr-FR" b="0" i="0" kern="1200" dirty="0" smtClean="0">
                          <a:solidFill>
                            <a:schemeClr val="dk1"/>
                          </a:solidFill>
                          <a:effectLst/>
                          <a:latin typeface="+mn-lt"/>
                          <a:ea typeface="+mn-ea"/>
                          <a:cs typeface="+mn-cs"/>
                        </a:rPr>
                        <a:t>en fonction </a:t>
                      </a:r>
                    </a:p>
                    <a:p>
                      <a:r>
                        <a:rPr kumimoji="0" lang="fr-FR" b="0" i="0" kern="1200" dirty="0" smtClean="0">
                          <a:solidFill>
                            <a:schemeClr val="dk1"/>
                          </a:solidFill>
                          <a:effectLst/>
                          <a:latin typeface="+mn-lt"/>
                          <a:ea typeface="+mn-ea"/>
                          <a:cs typeface="+mn-cs"/>
                        </a:rPr>
                        <a:t>de ses critères et de ses aspirations personnels.</a:t>
                      </a:r>
                    </a:p>
                    <a:p>
                      <a:endParaRPr lang="fr-FR"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9144000" cy="6858000"/>
          </a:xfrm>
        </p:spPr>
        <p:txBody>
          <a:bodyPr/>
          <a:lstStyle/>
          <a:p>
            <a:endParaRPr lang="fr-FR" dirty="0" smtClean="0"/>
          </a:p>
          <a:p>
            <a:r>
              <a:rPr lang="fr-FR" b="1" dirty="0" smtClean="0"/>
              <a:t>1990 : Sophistication des outils de gestion prévisionnelle </a:t>
            </a:r>
            <a:r>
              <a:rPr lang="fr-FR" dirty="0" smtClean="0"/>
              <a:t>avec l’importance croissante accordée à la notion de compétence. </a:t>
            </a:r>
          </a:p>
          <a:p>
            <a:pPr>
              <a:buNone/>
            </a:pPr>
            <a:endParaRPr lang="fr-FR" dirty="0" smtClean="0"/>
          </a:p>
          <a:p>
            <a:r>
              <a:rPr lang="fr-FR" b="1" dirty="0" smtClean="0"/>
              <a:t>2000 :  </a:t>
            </a:r>
            <a:r>
              <a:rPr lang="fr-FR" dirty="0" smtClean="0"/>
              <a:t>la création de valeur est contrainte par la recherche d’une satisfaction </a:t>
            </a:r>
            <a:r>
              <a:rPr lang="fr-FR" dirty="0" err="1" smtClean="0"/>
              <a:t>ﬁnancière</a:t>
            </a:r>
            <a:r>
              <a:rPr lang="fr-FR" dirty="0" smtClean="0"/>
              <a:t> de court terme. </a:t>
            </a:r>
          </a:p>
          <a:p>
            <a:pPr>
              <a:buNone/>
            </a:pPr>
            <a:r>
              <a:rPr lang="fr-FR" dirty="0" smtClean="0"/>
              <a:t>    De plus en plus sur le qui-vive, l’entreprise chasse le moindre coût « </a:t>
            </a:r>
            <a:r>
              <a:rPr lang="fr-FR" dirty="0" err="1" smtClean="0"/>
              <a:t>superﬂu</a:t>
            </a:r>
            <a:r>
              <a:rPr lang="fr-FR" dirty="0" smtClean="0"/>
              <a:t> » (cf. développement du </a:t>
            </a:r>
            <a:r>
              <a:rPr lang="fr-FR" dirty="0" err="1" smtClean="0"/>
              <a:t>lean</a:t>
            </a:r>
            <a:r>
              <a:rPr lang="fr-FR" dirty="0" smtClean="0"/>
              <a:t> management ces dernières années) et la masse salariale fait l’objet d’une surveillance accrue.</a:t>
            </a:r>
          </a:p>
          <a:p>
            <a:pPr>
              <a:buNone/>
            </a:pPr>
            <a:endParaRPr lang="fr-F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pPr algn="ctr"/>
            <a:r>
              <a:rPr lang="fr-FR" dirty="0" smtClean="0">
                <a:solidFill>
                  <a:srgbClr val="FF0000"/>
                </a:solidFill>
              </a:rPr>
              <a:t>B – La gestion de carrière</a:t>
            </a:r>
            <a:endParaRPr lang="fr-FR" dirty="0">
              <a:solidFill>
                <a:srgbClr val="FF0000"/>
              </a:solidFill>
            </a:endParaRPr>
          </a:p>
        </p:txBody>
      </p:sp>
      <p:sp>
        <p:nvSpPr>
          <p:cNvPr id="3" name="Espace réservé du contenu 2"/>
          <p:cNvSpPr>
            <a:spLocks noGrp="1"/>
          </p:cNvSpPr>
          <p:nvPr>
            <p:ph sz="quarter" idx="1"/>
          </p:nvPr>
        </p:nvSpPr>
        <p:spPr>
          <a:xfrm>
            <a:off x="457200" y="1214422"/>
            <a:ext cx="8043890" cy="5259530"/>
          </a:xfrm>
        </p:spPr>
        <p:txBody>
          <a:bodyPr>
            <a:normAutofit fontScale="92500" lnSpcReduction="10000"/>
          </a:bodyPr>
          <a:lstStyle/>
          <a:p>
            <a:pPr>
              <a:buNone/>
            </a:pPr>
            <a:r>
              <a:rPr lang="fr-FR" dirty="0" smtClean="0"/>
              <a:t> La gestion des carrières consiste à concevoir dans le temps les parcours de carrière et la succession des postes occupés par les salariés : il s’agit de tenir compte du passé, du présent et du futur </a:t>
            </a:r>
            <a:r>
              <a:rPr lang="fr-FR" dirty="0" err="1" smtClean="0"/>
              <a:t>aﬁn</a:t>
            </a:r>
            <a:r>
              <a:rPr lang="fr-FR" dirty="0" smtClean="0"/>
              <a:t> d’associer les besoins de l’entreprise (dimension organisationnelle) et les attentes et potentiels des salariés (dimension individuelle). </a:t>
            </a:r>
          </a:p>
          <a:p>
            <a:pPr>
              <a:buNone/>
            </a:pPr>
            <a:endParaRPr lang="fr-FR" dirty="0" smtClean="0"/>
          </a:p>
          <a:p>
            <a:pPr>
              <a:buNone/>
            </a:pPr>
            <a:r>
              <a:rPr lang="fr-FR" dirty="0" smtClean="0"/>
              <a:t>La gestion des carrières consiste à déﬁnir, de manière plus ou moins formalisée, la succession des affectations des individus au sein des structures de l’entreprise. </a:t>
            </a:r>
          </a:p>
          <a:p>
            <a:pPr>
              <a:buNone/>
            </a:pPr>
            <a:endParaRPr lang="fr-FR" dirty="0" smtClean="0"/>
          </a:p>
          <a:p>
            <a:pPr>
              <a:buNone/>
            </a:pPr>
            <a:r>
              <a:rPr lang="fr-FR" dirty="0" smtClean="0"/>
              <a:t>Elle fait partie intégrante de la politique de gestion prévisionnelle du personnel et implique, pour être plus </a:t>
            </a:r>
            <a:r>
              <a:rPr lang="fr-FR" dirty="0" err="1" smtClean="0"/>
              <a:t>efﬁcace</a:t>
            </a:r>
            <a:r>
              <a:rPr lang="fr-FR" dirty="0" smtClean="0"/>
              <a:t>, une coordination, un contrôle et une participation des responsables.</a:t>
            </a:r>
          </a:p>
          <a:p>
            <a:endParaRPr lang="fr-F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43890" cy="796908"/>
          </a:xfrm>
        </p:spPr>
        <p:txBody>
          <a:bodyPr>
            <a:normAutofit fontScale="90000"/>
          </a:bodyPr>
          <a:lstStyle/>
          <a:p>
            <a:pPr algn="ctr"/>
            <a:r>
              <a:rPr lang="fr-FR" b="1" dirty="0" smtClean="0">
                <a:solidFill>
                  <a:srgbClr val="FF0000"/>
                </a:solidFill>
              </a:rPr>
              <a:t>Les avantages de la gestion de carrière</a:t>
            </a:r>
            <a:endParaRPr lang="fr-FR" b="1" dirty="0">
              <a:solidFill>
                <a:srgbClr val="FF0000"/>
              </a:solidFill>
            </a:endParaRPr>
          </a:p>
        </p:txBody>
      </p:sp>
      <p:graphicFrame>
        <p:nvGraphicFramePr>
          <p:cNvPr id="4" name="Espace réservé du contenu 3"/>
          <p:cNvGraphicFramePr>
            <a:graphicFrameLocks noGrp="1"/>
          </p:cNvGraphicFramePr>
          <p:nvPr>
            <p:ph sz="quarter" idx="1"/>
          </p:nvPr>
        </p:nvGraphicFramePr>
        <p:xfrm>
          <a:off x="457200" y="1600200"/>
          <a:ext cx="8043864" cy="4302760"/>
        </p:xfrm>
        <a:graphic>
          <a:graphicData uri="http://schemas.openxmlformats.org/drawingml/2006/table">
            <a:tbl>
              <a:tblPr firstRow="1" bandRow="1">
                <a:tableStyleId>{5C22544A-7EE6-4342-B048-85BDC9FD1C3A}</a:tableStyleId>
              </a:tblPr>
              <a:tblGrid>
                <a:gridCol w="4021932"/>
                <a:gridCol w="4021932"/>
              </a:tblGrid>
              <a:tr h="370840">
                <a:tc>
                  <a:txBody>
                    <a:bodyPr/>
                    <a:lstStyle/>
                    <a:p>
                      <a:pPr algn="ctr"/>
                      <a:r>
                        <a:rPr kumimoji="0" lang="fr-FR" b="1" i="0" kern="1200" dirty="0" smtClean="0">
                          <a:solidFill>
                            <a:schemeClr val="lt1"/>
                          </a:solidFill>
                          <a:latin typeface="+mn-lt"/>
                          <a:ea typeface="+mn-ea"/>
                          <a:cs typeface="+mn-cs"/>
                        </a:rPr>
                        <a:t>Pour l’entreprise</a:t>
                      </a:r>
                      <a:endParaRPr lang="fr-FR" b="1" dirty="0"/>
                    </a:p>
                  </a:txBody>
                  <a:tcPr/>
                </a:tc>
                <a:tc>
                  <a:txBody>
                    <a:bodyPr/>
                    <a:lstStyle/>
                    <a:p>
                      <a:pPr algn="ctr"/>
                      <a:r>
                        <a:rPr kumimoji="0" lang="fr-FR" b="1" i="0" kern="1200" dirty="0" smtClean="0">
                          <a:solidFill>
                            <a:schemeClr val="lt1"/>
                          </a:solidFill>
                          <a:latin typeface="+mn-lt"/>
                          <a:ea typeface="+mn-ea"/>
                          <a:cs typeface="+mn-cs"/>
                        </a:rPr>
                        <a:t>Pour les salariés</a:t>
                      </a:r>
                      <a:endParaRPr lang="fr-FR" b="1" dirty="0"/>
                    </a:p>
                  </a:txBody>
                  <a:tcPr/>
                </a:tc>
              </a:tr>
              <a:tr h="370840">
                <a:tc>
                  <a:txBody>
                    <a:bodyPr/>
                    <a:lstStyle/>
                    <a:p>
                      <a:r>
                        <a:rPr kumimoji="0" lang="fr-FR" b="0" i="0" kern="1200" dirty="0" smtClean="0">
                          <a:solidFill>
                            <a:schemeClr val="dk1"/>
                          </a:solidFill>
                          <a:effectLst/>
                          <a:latin typeface="+mn-lt"/>
                          <a:ea typeface="+mn-ea"/>
                          <a:cs typeface="+mn-cs"/>
                        </a:rPr>
                        <a:t>-</a:t>
                      </a:r>
                      <a:r>
                        <a:rPr kumimoji="0" lang="fr-FR" b="0" i="0" kern="1200" baseline="0" dirty="0" smtClean="0">
                          <a:solidFill>
                            <a:schemeClr val="dk1"/>
                          </a:solidFill>
                          <a:effectLst/>
                          <a:latin typeface="+mn-lt"/>
                          <a:ea typeface="+mn-ea"/>
                          <a:cs typeface="+mn-cs"/>
                        </a:rPr>
                        <a:t> </a:t>
                      </a:r>
                      <a:r>
                        <a:rPr kumimoji="0" lang="fr-FR" b="0" i="0" kern="1200" dirty="0" smtClean="0">
                          <a:solidFill>
                            <a:schemeClr val="dk1"/>
                          </a:solidFill>
                          <a:effectLst/>
                          <a:latin typeface="+mn-lt"/>
                          <a:ea typeface="+mn-ea"/>
                          <a:cs typeface="+mn-cs"/>
                        </a:rPr>
                        <a:t>Gestion des promotions.</a:t>
                      </a:r>
                    </a:p>
                    <a:p>
                      <a:r>
                        <a:rPr kumimoji="0" lang="fr-FR" b="0" i="0" kern="1200" dirty="0" smtClean="0">
                          <a:solidFill>
                            <a:schemeClr val="dk1"/>
                          </a:solidFill>
                          <a:effectLst/>
                          <a:latin typeface="+mn-lt"/>
                          <a:ea typeface="+mn-ea"/>
                          <a:cs typeface="+mn-cs"/>
                        </a:rPr>
                        <a:t>– Développement des compétences des salariés.</a:t>
                      </a:r>
                    </a:p>
                    <a:p>
                      <a:r>
                        <a:rPr kumimoji="0" lang="fr-FR" b="0" i="0" kern="1200" dirty="0" smtClean="0">
                          <a:solidFill>
                            <a:schemeClr val="dk1"/>
                          </a:solidFill>
                          <a:effectLst/>
                          <a:latin typeface="+mn-lt"/>
                          <a:ea typeface="+mn-ea"/>
                          <a:cs typeface="+mn-cs"/>
                        </a:rPr>
                        <a:t>– Meilleure satisfaction des besoins RH du fait d’une meilleure utilisation des ressources</a:t>
                      </a:r>
                      <a:r>
                        <a:rPr kumimoji="0" lang="fr-FR" b="0" i="0" kern="1200" baseline="0" dirty="0" smtClean="0">
                          <a:solidFill>
                            <a:schemeClr val="dk1"/>
                          </a:solidFill>
                          <a:effectLst/>
                          <a:latin typeface="+mn-lt"/>
                          <a:ea typeface="+mn-ea"/>
                          <a:cs typeface="+mn-cs"/>
                        </a:rPr>
                        <a:t> </a:t>
                      </a:r>
                      <a:r>
                        <a:rPr kumimoji="0" lang="fr-FR" b="0" i="0" kern="1200" dirty="0" smtClean="0">
                          <a:solidFill>
                            <a:schemeClr val="dk1"/>
                          </a:solidFill>
                          <a:effectLst/>
                          <a:latin typeface="+mn-lt"/>
                          <a:ea typeface="+mn-ea"/>
                          <a:cs typeface="+mn-cs"/>
                        </a:rPr>
                        <a:t>disponibles dans l’entreprise.</a:t>
                      </a:r>
                    </a:p>
                    <a:p>
                      <a:r>
                        <a:rPr kumimoji="0" lang="fr-FR" b="0" i="0" kern="1200" dirty="0" smtClean="0">
                          <a:solidFill>
                            <a:schemeClr val="dk1"/>
                          </a:solidFill>
                          <a:effectLst/>
                          <a:latin typeface="+mn-lt"/>
                          <a:ea typeface="+mn-ea"/>
                          <a:cs typeface="+mn-cs"/>
                        </a:rPr>
                        <a:t>– Plus grande motivation et productivité des salariés.</a:t>
                      </a:r>
                    </a:p>
                    <a:p>
                      <a:r>
                        <a:rPr kumimoji="0" lang="fr-FR" b="0" i="0" kern="1200" dirty="0" smtClean="0">
                          <a:solidFill>
                            <a:schemeClr val="dk1"/>
                          </a:solidFill>
                          <a:effectLst/>
                          <a:latin typeface="+mn-lt"/>
                          <a:ea typeface="+mn-ea"/>
                          <a:cs typeface="+mn-cs"/>
                        </a:rPr>
                        <a:t>– Réduction du turnover.</a:t>
                      </a:r>
                    </a:p>
                    <a:p>
                      <a:r>
                        <a:rPr kumimoji="0" lang="fr-FR" b="0" i="0" kern="1200" dirty="0" smtClean="0">
                          <a:solidFill>
                            <a:schemeClr val="dk1"/>
                          </a:solidFill>
                          <a:effectLst/>
                          <a:latin typeface="+mn-lt"/>
                          <a:ea typeface="+mn-ea"/>
                          <a:cs typeface="+mn-cs"/>
                        </a:rPr>
                        <a:t>– Meilleur équilibre entre l’offre et la demande de travail à l’intérieur de l’entreprise.</a:t>
                      </a:r>
                    </a:p>
                    <a:p>
                      <a:endParaRPr lang="fr-FR" dirty="0"/>
                    </a:p>
                  </a:txBody>
                  <a:tcPr/>
                </a:tc>
                <a:tc>
                  <a:txBody>
                    <a:bodyPr/>
                    <a:lstStyle/>
                    <a:p>
                      <a:r>
                        <a:rPr kumimoji="0" lang="fr-FR" b="0" i="0" kern="1200" dirty="0" smtClean="0">
                          <a:solidFill>
                            <a:schemeClr val="dk1"/>
                          </a:solidFill>
                          <a:effectLst/>
                          <a:latin typeface="+mn-lt"/>
                          <a:ea typeface="+mn-ea"/>
                          <a:cs typeface="+mn-cs"/>
                        </a:rPr>
                        <a:t>- Opportunités d’évolution dans l’entreprise (plan de carrière, objectifs de carrière).</a:t>
                      </a:r>
                    </a:p>
                    <a:p>
                      <a:r>
                        <a:rPr kumimoji="0" lang="fr-FR" b="0" i="0" kern="1200" dirty="0" smtClean="0">
                          <a:solidFill>
                            <a:schemeClr val="dk1"/>
                          </a:solidFill>
                          <a:effectLst/>
                          <a:latin typeface="+mn-lt"/>
                          <a:ea typeface="+mn-ea"/>
                          <a:cs typeface="+mn-cs"/>
                        </a:rPr>
                        <a:t>– Possibilités de développement professionnel</a:t>
                      </a:r>
                      <a:r>
                        <a:rPr kumimoji="0" lang="fr-FR" b="0" i="0" kern="1200" baseline="0" dirty="0" smtClean="0">
                          <a:solidFill>
                            <a:schemeClr val="dk1"/>
                          </a:solidFill>
                          <a:effectLst/>
                          <a:latin typeface="+mn-lt"/>
                          <a:ea typeface="+mn-ea"/>
                          <a:cs typeface="+mn-cs"/>
                        </a:rPr>
                        <a:t> </a:t>
                      </a:r>
                      <a:r>
                        <a:rPr kumimoji="0" lang="fr-FR" b="0" i="0" kern="1200" dirty="0" smtClean="0">
                          <a:solidFill>
                            <a:schemeClr val="dk1"/>
                          </a:solidFill>
                          <a:effectLst/>
                          <a:latin typeface="+mn-lt"/>
                          <a:ea typeface="+mn-ea"/>
                          <a:cs typeface="+mn-cs"/>
                        </a:rPr>
                        <a:t>: développement des compétences et de l’employabilité.</a:t>
                      </a:r>
                    </a:p>
                    <a:p>
                      <a:r>
                        <a:rPr kumimoji="0" lang="fr-FR" b="0" i="0" kern="1200" dirty="0" smtClean="0">
                          <a:solidFill>
                            <a:schemeClr val="dk1"/>
                          </a:solidFill>
                          <a:effectLst/>
                          <a:latin typeface="+mn-lt"/>
                          <a:ea typeface="+mn-ea"/>
                          <a:cs typeface="+mn-cs"/>
                        </a:rPr>
                        <a:t>– Plus grande satisfaction, notamment en termes d’estime et d’accomplissement</a:t>
                      </a:r>
                    </a:p>
                    <a:p>
                      <a:endParaRPr lang="fr-FR" dirty="0"/>
                    </a:p>
                  </a:txBody>
                  <a:tcPr/>
                </a:tc>
              </a:tr>
            </a:tbl>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285728"/>
            <a:ext cx="8501122" cy="6572272"/>
          </a:xfrm>
        </p:spPr>
        <p:txBody>
          <a:bodyPr/>
          <a:lstStyle/>
          <a:p>
            <a:r>
              <a:rPr lang="fr-FR" dirty="0" smtClean="0"/>
              <a:t>Des outils individuels ou collectifs servent de base à la gestion de carrière :</a:t>
            </a:r>
          </a:p>
          <a:p>
            <a:pPr>
              <a:buNone/>
            </a:pPr>
            <a:endParaRPr lang="fr-FR" dirty="0"/>
          </a:p>
        </p:txBody>
      </p:sp>
      <p:graphicFrame>
        <p:nvGraphicFramePr>
          <p:cNvPr id="5" name="Tableau 4"/>
          <p:cNvGraphicFramePr>
            <a:graphicFrameLocks noGrp="1"/>
          </p:cNvGraphicFramePr>
          <p:nvPr/>
        </p:nvGraphicFramePr>
        <p:xfrm>
          <a:off x="1524000" y="1397000"/>
          <a:ext cx="6096000" cy="3576320"/>
        </p:xfrm>
        <a:graphic>
          <a:graphicData uri="http://schemas.openxmlformats.org/drawingml/2006/table">
            <a:tbl>
              <a:tblPr firstRow="1" bandRow="1">
                <a:tableStyleId>{5C22544A-7EE6-4342-B048-85BDC9FD1C3A}</a:tableStyleId>
              </a:tblPr>
              <a:tblGrid>
                <a:gridCol w="3048000"/>
                <a:gridCol w="3048000"/>
              </a:tblGrid>
              <a:tr h="370840">
                <a:tc gridSpan="2">
                  <a:txBody>
                    <a:bodyPr/>
                    <a:lstStyle/>
                    <a:p>
                      <a:r>
                        <a:rPr kumimoji="0" lang="fr-FR" b="0" i="0" kern="1200" dirty="0" smtClean="0">
                          <a:solidFill>
                            <a:schemeClr val="lt1"/>
                          </a:solidFill>
                          <a:latin typeface="+mn-lt"/>
                          <a:ea typeface="+mn-ea"/>
                          <a:cs typeface="+mn-cs"/>
                        </a:rPr>
                        <a:t>Les outils de la gestion de carrière</a:t>
                      </a:r>
                      <a:endParaRPr lang="fr-FR" dirty="0"/>
                    </a:p>
                  </a:txBody>
                  <a:tcPr/>
                </a:tc>
                <a:tc hMerge="1">
                  <a:txBody>
                    <a:bodyPr/>
                    <a:lstStyle/>
                    <a:p>
                      <a:endParaRPr lang="fr-FR" dirty="0"/>
                    </a:p>
                  </a:txBody>
                  <a:tcPr/>
                </a:tc>
              </a:tr>
              <a:tr h="370840">
                <a:tc>
                  <a:txBody>
                    <a:bodyPr/>
                    <a:lstStyle/>
                    <a:p>
                      <a:r>
                        <a:rPr kumimoji="0" lang="fr-FR" b="0" i="0" kern="1200" dirty="0" smtClean="0">
                          <a:solidFill>
                            <a:schemeClr val="dk1"/>
                          </a:solidFill>
                          <a:latin typeface="+mn-lt"/>
                          <a:ea typeface="+mn-ea"/>
                          <a:cs typeface="+mn-cs"/>
                        </a:rPr>
                        <a:t>Individuels </a:t>
                      </a:r>
                      <a:endParaRPr lang="fr-FR" dirty="0"/>
                    </a:p>
                  </a:txBody>
                  <a:tcPr/>
                </a:tc>
                <a:tc>
                  <a:txBody>
                    <a:bodyPr/>
                    <a:lstStyle/>
                    <a:p>
                      <a:r>
                        <a:rPr kumimoji="0" lang="fr-FR" b="0" i="0" kern="1200" dirty="0" smtClean="0">
                          <a:solidFill>
                            <a:schemeClr val="dk1"/>
                          </a:solidFill>
                          <a:latin typeface="+mn-lt"/>
                          <a:ea typeface="+mn-ea"/>
                          <a:cs typeface="+mn-cs"/>
                        </a:rPr>
                        <a:t>Collectifs</a:t>
                      </a:r>
                      <a:endParaRPr lang="fr-FR" dirty="0"/>
                    </a:p>
                  </a:txBody>
                  <a:tcPr/>
                </a:tc>
              </a:tr>
              <a:tr h="370840">
                <a:tc>
                  <a:txBody>
                    <a:bodyPr/>
                    <a:lstStyle/>
                    <a:p>
                      <a:r>
                        <a:rPr kumimoji="0" lang="fr-FR" b="0" i="0" kern="1200" dirty="0" smtClean="0">
                          <a:solidFill>
                            <a:schemeClr val="dk1"/>
                          </a:solidFill>
                          <a:effectLst/>
                          <a:latin typeface="+mn-lt"/>
                          <a:ea typeface="+mn-ea"/>
                          <a:cs typeface="+mn-cs"/>
                        </a:rPr>
                        <a:t>– entretien annuel et entretien de carrière</a:t>
                      </a:r>
                    </a:p>
                    <a:p>
                      <a:r>
                        <a:rPr kumimoji="0" lang="fr-FR" b="0" i="0" kern="1200" dirty="0" smtClean="0">
                          <a:solidFill>
                            <a:schemeClr val="dk1"/>
                          </a:solidFill>
                          <a:effectLst/>
                          <a:latin typeface="+mn-lt"/>
                          <a:ea typeface="+mn-ea"/>
                          <a:cs typeface="+mn-cs"/>
                        </a:rPr>
                        <a:t>– bourse d’emplois</a:t>
                      </a:r>
                    </a:p>
                    <a:p>
                      <a:r>
                        <a:rPr kumimoji="0" lang="fr-FR" b="0" i="0" kern="1200" dirty="0" smtClean="0">
                          <a:solidFill>
                            <a:schemeClr val="dk1"/>
                          </a:solidFill>
                          <a:effectLst/>
                          <a:latin typeface="+mn-lt"/>
                          <a:ea typeface="+mn-ea"/>
                          <a:cs typeface="+mn-cs"/>
                        </a:rPr>
                        <a:t>– coaching</a:t>
                      </a:r>
                    </a:p>
                    <a:p>
                      <a:r>
                        <a:rPr kumimoji="0" lang="fr-FR" b="0" i="0" kern="1200" dirty="0" smtClean="0">
                          <a:solidFill>
                            <a:schemeClr val="dk1"/>
                          </a:solidFill>
                          <a:effectLst/>
                          <a:latin typeface="+mn-lt"/>
                          <a:ea typeface="+mn-ea"/>
                          <a:cs typeface="+mn-cs"/>
                        </a:rPr>
                        <a:t>– bilan de compétences</a:t>
                      </a:r>
                    </a:p>
                    <a:p>
                      <a:r>
                        <a:rPr kumimoji="0" lang="fr-FR" b="0" i="0" kern="1200" dirty="0" smtClean="0">
                          <a:solidFill>
                            <a:schemeClr val="dk1"/>
                          </a:solidFill>
                          <a:effectLst/>
                          <a:latin typeface="+mn-lt"/>
                          <a:ea typeface="+mn-ea"/>
                          <a:cs typeface="+mn-cs"/>
                        </a:rPr>
                        <a:t>– parrainage</a:t>
                      </a:r>
                    </a:p>
                    <a:p>
                      <a:r>
                        <a:rPr kumimoji="0" lang="fr-FR" b="0" i="0" kern="1200" dirty="0" smtClean="0">
                          <a:solidFill>
                            <a:schemeClr val="dk1"/>
                          </a:solidFill>
                          <a:effectLst/>
                          <a:latin typeface="+mn-lt"/>
                          <a:ea typeface="+mn-ea"/>
                          <a:cs typeface="+mn-cs"/>
                        </a:rPr>
                        <a:t>– </a:t>
                      </a:r>
                      <a:r>
                        <a:rPr kumimoji="0" lang="fr-FR" b="0" i="0" kern="1200" dirty="0" err="1" smtClean="0">
                          <a:solidFill>
                            <a:schemeClr val="dk1"/>
                          </a:solidFill>
                          <a:effectLst/>
                          <a:latin typeface="+mn-lt"/>
                          <a:ea typeface="+mn-ea"/>
                          <a:cs typeface="+mn-cs"/>
                        </a:rPr>
                        <a:t>assessment</a:t>
                      </a:r>
                      <a:r>
                        <a:rPr kumimoji="0" lang="fr-FR" b="0" i="0" kern="1200" dirty="0" smtClean="0">
                          <a:solidFill>
                            <a:schemeClr val="dk1"/>
                          </a:solidFill>
                          <a:effectLst/>
                          <a:latin typeface="+mn-lt"/>
                          <a:ea typeface="+mn-ea"/>
                          <a:cs typeface="+mn-cs"/>
                        </a:rPr>
                        <a:t> center</a:t>
                      </a:r>
                    </a:p>
                    <a:p>
                      <a:r>
                        <a:rPr kumimoji="0" lang="fr-FR" b="0" i="0" kern="1200" dirty="0" smtClean="0">
                          <a:solidFill>
                            <a:schemeClr val="dk1"/>
                          </a:solidFill>
                          <a:effectLst/>
                          <a:latin typeface="+mn-lt"/>
                          <a:ea typeface="+mn-ea"/>
                          <a:cs typeface="+mn-cs"/>
                        </a:rPr>
                        <a:t>– contrat de développement</a:t>
                      </a:r>
                    </a:p>
                    <a:p>
                      <a:endParaRPr lang="fr-FR" dirty="0"/>
                    </a:p>
                  </a:txBody>
                  <a:tcPr/>
                </a:tc>
                <a:tc>
                  <a:txBody>
                    <a:bodyPr/>
                    <a:lstStyle/>
                    <a:p>
                      <a:r>
                        <a:rPr kumimoji="0" lang="fr-FR" b="0" i="0" kern="1200" dirty="0" smtClean="0">
                          <a:solidFill>
                            <a:schemeClr val="dk1"/>
                          </a:solidFill>
                          <a:effectLst/>
                          <a:latin typeface="+mn-lt"/>
                          <a:ea typeface="+mn-ea"/>
                          <a:cs typeface="+mn-cs"/>
                        </a:rPr>
                        <a:t>– organigramme de remplacement</a:t>
                      </a:r>
                    </a:p>
                    <a:p>
                      <a:r>
                        <a:rPr kumimoji="0" lang="fr-FR" b="0" i="0" kern="1200" dirty="0" smtClean="0">
                          <a:solidFill>
                            <a:schemeClr val="dk1"/>
                          </a:solidFill>
                          <a:effectLst/>
                          <a:latin typeface="+mn-lt"/>
                          <a:ea typeface="+mn-ea"/>
                          <a:cs typeface="+mn-cs"/>
                        </a:rPr>
                        <a:t>– comité de carrière</a:t>
                      </a:r>
                    </a:p>
                    <a:p>
                      <a:r>
                        <a:rPr kumimoji="0" lang="fr-FR" b="0" i="0" kern="1200" dirty="0" smtClean="0">
                          <a:solidFill>
                            <a:schemeClr val="dk1"/>
                          </a:solidFill>
                          <a:effectLst/>
                          <a:latin typeface="+mn-lt"/>
                          <a:ea typeface="+mn-ea"/>
                          <a:cs typeface="+mn-cs"/>
                        </a:rPr>
                        <a:t>– plan de carrière</a:t>
                      </a:r>
                    </a:p>
                    <a:p>
                      <a:r>
                        <a:rPr kumimoji="0" lang="fr-FR" b="0" i="0" kern="1200" dirty="0" smtClean="0">
                          <a:solidFill>
                            <a:schemeClr val="dk1"/>
                          </a:solidFill>
                          <a:effectLst/>
                          <a:latin typeface="+mn-lt"/>
                          <a:ea typeface="+mn-ea"/>
                          <a:cs typeface="+mn-cs"/>
                        </a:rPr>
                        <a:t>– courbe de carrière</a:t>
                      </a:r>
                    </a:p>
                    <a:p>
                      <a:r>
                        <a:rPr kumimoji="0" lang="fr-FR" b="0" i="0" kern="1200" dirty="0" smtClean="0">
                          <a:solidFill>
                            <a:schemeClr val="dk1"/>
                          </a:solidFill>
                          <a:effectLst/>
                          <a:latin typeface="+mn-lt"/>
                          <a:ea typeface="+mn-ea"/>
                          <a:cs typeface="+mn-cs"/>
                        </a:rPr>
                        <a:t>– carte des emplois</a:t>
                      </a:r>
                    </a:p>
                    <a:p>
                      <a:r>
                        <a:rPr kumimoji="0" lang="fr-FR" b="0" i="0" kern="1200" dirty="0" smtClean="0">
                          <a:solidFill>
                            <a:schemeClr val="dk1"/>
                          </a:solidFill>
                          <a:effectLst/>
                          <a:latin typeface="+mn-lt"/>
                          <a:ea typeface="+mn-ea"/>
                          <a:cs typeface="+mn-cs"/>
                        </a:rPr>
                        <a:t>– courbe des emplois</a:t>
                      </a:r>
                    </a:p>
                    <a:p>
                      <a:r>
                        <a:rPr kumimoji="0" lang="fr-FR" b="0" i="0" kern="1200" dirty="0" smtClean="0">
                          <a:solidFill>
                            <a:schemeClr val="dk1"/>
                          </a:solidFill>
                          <a:effectLst/>
                          <a:latin typeface="+mn-lt"/>
                          <a:ea typeface="+mn-ea"/>
                          <a:cs typeface="+mn-cs"/>
                        </a:rPr>
                        <a:t>– forum des emplois</a:t>
                      </a:r>
                    </a:p>
                    <a:p>
                      <a:endParaRPr lang="fr-FR" dirty="0"/>
                    </a:p>
                  </a:txBody>
                  <a:tcPr/>
                </a:tc>
              </a:tr>
            </a:tbl>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82594"/>
          </a:xfrm>
        </p:spPr>
        <p:txBody>
          <a:bodyPr/>
          <a:lstStyle/>
          <a:p>
            <a:pPr algn="ctr"/>
            <a:r>
              <a:rPr lang="fr-FR" b="1" dirty="0" smtClean="0">
                <a:solidFill>
                  <a:srgbClr val="FF0000"/>
                </a:solidFill>
              </a:rPr>
              <a:t>Les stades de la carrière</a:t>
            </a:r>
            <a:endParaRPr lang="fr-FR" b="1" dirty="0">
              <a:solidFill>
                <a:srgbClr val="FF0000"/>
              </a:solidFill>
            </a:endParaRPr>
          </a:p>
        </p:txBody>
      </p:sp>
      <p:sp>
        <p:nvSpPr>
          <p:cNvPr id="3" name="Espace réservé du contenu 2"/>
          <p:cNvSpPr>
            <a:spLocks noGrp="1"/>
          </p:cNvSpPr>
          <p:nvPr>
            <p:ph sz="quarter" idx="1"/>
          </p:nvPr>
        </p:nvSpPr>
        <p:spPr>
          <a:xfrm>
            <a:off x="457200" y="1142984"/>
            <a:ext cx="8115328" cy="5330968"/>
          </a:xfrm>
        </p:spPr>
        <p:txBody>
          <a:bodyPr>
            <a:normAutofit fontScale="85000" lnSpcReduction="20000"/>
          </a:bodyPr>
          <a:lstStyle/>
          <a:p>
            <a:pPr>
              <a:buNone/>
            </a:pPr>
            <a:endParaRPr lang="fr-FR" dirty="0" smtClean="0"/>
          </a:p>
          <a:p>
            <a:pPr>
              <a:buNone/>
            </a:pPr>
            <a:r>
              <a:rPr lang="fr-FR" dirty="0" smtClean="0"/>
              <a:t>Au cours de sa vie professionnelle, un individu va passer par différents stades de carrière. Les étapes de la carrière correspondent à un cheminement qui s’apparente à un cycle de vie. Les individus vont ainsi passer à travers diverses expériences communes au cours de leur vie au travail et chaque stade va être caractérisé par une certaine homogénéité en termes d’expériences de carrière. </a:t>
            </a:r>
          </a:p>
          <a:p>
            <a:pPr>
              <a:buNone/>
            </a:pPr>
            <a:endParaRPr lang="fr-FR" dirty="0" smtClean="0"/>
          </a:p>
          <a:p>
            <a:pPr>
              <a:buNone/>
            </a:pPr>
            <a:r>
              <a:rPr lang="fr-FR" dirty="0" smtClean="0"/>
              <a:t>L’âge apparaît comme une variable centrale dans l’explication de la succession des différents stades de carrière.</a:t>
            </a:r>
          </a:p>
          <a:p>
            <a:pPr>
              <a:buNone/>
            </a:pPr>
            <a:endParaRPr lang="fr-FR" dirty="0" smtClean="0"/>
          </a:p>
          <a:p>
            <a:pPr>
              <a:buNone/>
            </a:pPr>
            <a:r>
              <a:rPr lang="fr-FR" dirty="0" smtClean="0"/>
              <a:t>Il existe de nombreux modèles décrivant les différents stades de la carrière. Le modèle de Hall (1976) est le plus connu: il présente la carrière comme la succession de quatre phases (en fonction de l’âge). À chacun des quatre stades, l’individu va adopter des attitudes et des comportements au travail différents </a:t>
            </a:r>
            <a:r>
              <a:rPr lang="fr-FR" dirty="0" err="1" smtClean="0"/>
              <a:t>aﬁn</a:t>
            </a:r>
            <a:r>
              <a:rPr lang="fr-FR" dirty="0" smtClean="0"/>
              <a:t> de concilier besoins et valeurs attendus.</a:t>
            </a:r>
          </a:p>
          <a:p>
            <a:endParaRPr lang="fr-F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4290"/>
            <a:ext cx="9144000" cy="654032"/>
          </a:xfrm>
        </p:spPr>
        <p:txBody>
          <a:bodyPr>
            <a:normAutofit fontScale="90000"/>
          </a:bodyPr>
          <a:lstStyle/>
          <a:p>
            <a:pPr algn="ctr"/>
            <a:r>
              <a:rPr lang="fr-FR" b="1" dirty="0" smtClean="0">
                <a:solidFill>
                  <a:srgbClr val="FF0000"/>
                </a:solidFill>
              </a:rPr>
              <a:t>Les stades de la carrière (modèle de Hall, 1976)</a:t>
            </a:r>
            <a:endParaRPr lang="fr-FR" b="1" dirty="0">
              <a:solidFill>
                <a:srgbClr val="FF0000"/>
              </a:solidFill>
            </a:endParaRPr>
          </a:p>
        </p:txBody>
      </p:sp>
      <p:graphicFrame>
        <p:nvGraphicFramePr>
          <p:cNvPr id="4" name="Espace réservé du contenu 3"/>
          <p:cNvGraphicFramePr>
            <a:graphicFrameLocks noGrp="1"/>
          </p:cNvGraphicFramePr>
          <p:nvPr>
            <p:ph sz="quarter" idx="1"/>
          </p:nvPr>
        </p:nvGraphicFramePr>
        <p:xfrm>
          <a:off x="214313" y="1143000"/>
          <a:ext cx="8715376" cy="5126348"/>
        </p:xfrm>
        <a:graphic>
          <a:graphicData uri="http://schemas.openxmlformats.org/drawingml/2006/table">
            <a:tbl>
              <a:tblPr firstRow="1" bandRow="1">
                <a:tableStyleId>{5C22544A-7EE6-4342-B048-85BDC9FD1C3A}</a:tableStyleId>
              </a:tblPr>
              <a:tblGrid>
                <a:gridCol w="2000233"/>
                <a:gridCol w="6715143"/>
              </a:tblGrid>
              <a:tr h="1285868">
                <a:tc>
                  <a:txBody>
                    <a:bodyPr/>
                    <a:lstStyle/>
                    <a:p>
                      <a:r>
                        <a:rPr kumimoji="0" lang="fr-FR" b="0" i="0" kern="1200" dirty="0" smtClean="0">
                          <a:solidFill>
                            <a:schemeClr val="lt1"/>
                          </a:solidFill>
                          <a:effectLst/>
                          <a:latin typeface="+mn-lt"/>
                          <a:ea typeface="+mn-ea"/>
                          <a:cs typeface="+mn-cs"/>
                        </a:rPr>
                        <a:t>Exploration et essais</a:t>
                      </a:r>
                    </a:p>
                    <a:p>
                      <a:r>
                        <a:rPr kumimoji="0" lang="fr-FR" b="0" i="0" kern="1200" dirty="0" smtClean="0">
                          <a:solidFill>
                            <a:schemeClr val="lt1"/>
                          </a:solidFill>
                          <a:effectLst/>
                          <a:latin typeface="+mn-lt"/>
                          <a:ea typeface="+mn-ea"/>
                          <a:cs typeface="+mn-cs"/>
                        </a:rPr>
                        <a:t>(5 à 25 ans)</a:t>
                      </a:r>
                    </a:p>
                    <a:p>
                      <a:endParaRPr lang="fr-FR" dirty="0"/>
                    </a:p>
                  </a:txBody>
                  <a:tcPr/>
                </a:tc>
                <a:tc>
                  <a:txBody>
                    <a:bodyPr/>
                    <a:lstStyle/>
                    <a:p>
                      <a:r>
                        <a:rPr kumimoji="0" lang="fr-FR" b="0" i="0" kern="1200" dirty="0" smtClean="0">
                          <a:solidFill>
                            <a:schemeClr val="lt1"/>
                          </a:solidFill>
                          <a:effectLst/>
                          <a:latin typeface="+mn-lt"/>
                          <a:ea typeface="+mn-ea"/>
                          <a:cs typeface="+mn-cs"/>
                        </a:rPr>
                        <a:t>Cette première phase est une période d’expérimentation: le statut et la performance de l’individu sont faibles. L’individu expérimente différentes orientations professionnelles dans des organisations différentes.</a:t>
                      </a:r>
                    </a:p>
                  </a:txBody>
                  <a:tcPr/>
                </a:tc>
              </a:tr>
              <a:tr h="370840">
                <a:tc>
                  <a:txBody>
                    <a:bodyPr/>
                    <a:lstStyle/>
                    <a:p>
                      <a:r>
                        <a:rPr kumimoji="0" lang="fr-FR" b="0" i="0" kern="1200" dirty="0" smtClean="0">
                          <a:solidFill>
                            <a:schemeClr val="dk1"/>
                          </a:solidFill>
                          <a:effectLst/>
                          <a:latin typeface="+mn-lt"/>
                          <a:ea typeface="+mn-ea"/>
                          <a:cs typeface="+mn-cs"/>
                        </a:rPr>
                        <a:t>Établissement et </a:t>
                      </a:r>
                    </a:p>
                    <a:p>
                      <a:r>
                        <a:rPr kumimoji="0" lang="fr-FR" b="0" i="0" kern="1200" dirty="0" smtClean="0">
                          <a:solidFill>
                            <a:schemeClr val="dk1"/>
                          </a:solidFill>
                          <a:effectLst/>
                          <a:latin typeface="+mn-lt"/>
                          <a:ea typeface="+mn-ea"/>
                          <a:cs typeface="+mn-cs"/>
                        </a:rPr>
                        <a:t>avancement</a:t>
                      </a:r>
                    </a:p>
                    <a:p>
                      <a:r>
                        <a:rPr kumimoji="0" lang="fr-FR" b="0" i="0" kern="1200" dirty="0" smtClean="0">
                          <a:solidFill>
                            <a:schemeClr val="dk1"/>
                          </a:solidFill>
                          <a:effectLst/>
                          <a:latin typeface="+mn-lt"/>
                          <a:ea typeface="+mn-ea"/>
                          <a:cs typeface="+mn-cs"/>
                        </a:rPr>
                        <a:t>(26 à 40 ans)</a:t>
                      </a:r>
                    </a:p>
                    <a:p>
                      <a:endParaRPr lang="fr-FR" dirty="0"/>
                    </a:p>
                  </a:txBody>
                  <a:tcPr/>
                </a:tc>
                <a:tc>
                  <a:txBody>
                    <a:bodyPr/>
                    <a:lstStyle/>
                    <a:p>
                      <a:r>
                        <a:rPr kumimoji="0" lang="fr-FR" b="0" i="0" kern="1200" dirty="0" smtClean="0">
                          <a:solidFill>
                            <a:schemeClr val="dk1"/>
                          </a:solidFill>
                          <a:effectLst/>
                          <a:latin typeface="+mn-lt"/>
                          <a:ea typeface="+mn-ea"/>
                          <a:cs typeface="+mn-cs"/>
                        </a:rPr>
                        <a:t>Cette phase correspond à une montée en puissance de la performance et du statut. Le succès de carrière est alors associé à une forte mobilité.</a:t>
                      </a:r>
                    </a:p>
                  </a:txBody>
                  <a:tcPr/>
                </a:tc>
              </a:tr>
              <a:tr h="370840">
                <a:tc>
                  <a:txBody>
                    <a:bodyPr/>
                    <a:lstStyle/>
                    <a:p>
                      <a:r>
                        <a:rPr kumimoji="0" lang="fr-FR" b="0" i="0" kern="1200" dirty="0" smtClean="0">
                          <a:solidFill>
                            <a:schemeClr val="dk1"/>
                          </a:solidFill>
                          <a:effectLst/>
                          <a:latin typeface="+mn-lt"/>
                          <a:ea typeface="+mn-ea"/>
                          <a:cs typeface="+mn-cs"/>
                        </a:rPr>
                        <a:t>Stabilisation</a:t>
                      </a:r>
                    </a:p>
                    <a:p>
                      <a:r>
                        <a:rPr kumimoji="0" lang="fr-FR" b="0" i="0" kern="1200" dirty="0" smtClean="0">
                          <a:solidFill>
                            <a:schemeClr val="dk1"/>
                          </a:solidFill>
                          <a:effectLst/>
                          <a:latin typeface="+mn-lt"/>
                          <a:ea typeface="+mn-ea"/>
                          <a:cs typeface="+mn-cs"/>
                        </a:rPr>
                        <a:t>(41 à 65 ans)</a:t>
                      </a:r>
                    </a:p>
                    <a:p>
                      <a:endParaRPr lang="fr-FR" dirty="0"/>
                    </a:p>
                  </a:txBody>
                  <a:tcPr/>
                </a:tc>
                <a:tc>
                  <a:txBody>
                    <a:bodyPr/>
                    <a:lstStyle/>
                    <a:p>
                      <a:r>
                        <a:rPr kumimoji="0" lang="fr-FR" b="0" i="0" kern="1200" dirty="0" smtClean="0">
                          <a:solidFill>
                            <a:schemeClr val="dk1"/>
                          </a:solidFill>
                          <a:effectLst/>
                          <a:latin typeface="+mn-lt"/>
                          <a:ea typeface="+mn-ea"/>
                          <a:cs typeface="+mn-cs"/>
                        </a:rPr>
                        <a:t>Cette phase est celle du milieu de la carrière qui conduit:</a:t>
                      </a:r>
                    </a:p>
                    <a:p>
                      <a:r>
                        <a:rPr kumimoji="0" lang="fr-FR" b="0" i="0" kern="1200" dirty="0" smtClean="0">
                          <a:solidFill>
                            <a:schemeClr val="dk1"/>
                          </a:solidFill>
                          <a:effectLst/>
                          <a:latin typeface="+mn-lt"/>
                          <a:ea typeface="+mn-ea"/>
                          <a:cs typeface="+mn-cs"/>
                        </a:rPr>
                        <a:t>– à la croissance (désir de progresser) ; </a:t>
                      </a:r>
                    </a:p>
                    <a:p>
                      <a:r>
                        <a:rPr kumimoji="0" lang="fr-FR" b="0" i="0" kern="1200" dirty="0" smtClean="0">
                          <a:solidFill>
                            <a:schemeClr val="dk1"/>
                          </a:solidFill>
                          <a:effectLst/>
                          <a:latin typeface="+mn-lt"/>
                          <a:ea typeface="+mn-ea"/>
                          <a:cs typeface="+mn-cs"/>
                        </a:rPr>
                        <a:t>– au maintien (désir de se maintenir) ;</a:t>
                      </a:r>
                    </a:p>
                    <a:p>
                      <a:r>
                        <a:rPr kumimoji="0" lang="fr-FR" b="0" i="0" kern="1200" dirty="0" smtClean="0">
                          <a:solidFill>
                            <a:schemeClr val="dk1"/>
                          </a:solidFill>
                          <a:effectLst/>
                          <a:latin typeface="+mn-lt"/>
                          <a:ea typeface="+mn-ea"/>
                          <a:cs typeface="+mn-cs"/>
                        </a:rPr>
                        <a:t>– à la stagnation (situation de blocage dans l’organisation ou atteinte du potentiel maximum).</a:t>
                      </a:r>
                    </a:p>
                    <a:p>
                      <a:r>
                        <a:rPr kumimoji="0" lang="fr-FR" b="0" i="0" kern="1200" dirty="0" smtClean="0">
                          <a:solidFill>
                            <a:schemeClr val="dk1"/>
                          </a:solidFill>
                          <a:effectLst/>
                          <a:latin typeface="+mn-lt"/>
                          <a:ea typeface="+mn-ea"/>
                          <a:cs typeface="+mn-cs"/>
                        </a:rPr>
                        <a:t>À ce stade, les différences individuelles sont les plus fortes.</a:t>
                      </a:r>
                    </a:p>
                  </a:txBody>
                  <a:tcPr/>
                </a:tc>
              </a:tr>
              <a:tr h="370840">
                <a:tc>
                  <a:txBody>
                    <a:bodyPr/>
                    <a:lstStyle/>
                    <a:p>
                      <a:r>
                        <a:rPr kumimoji="0" lang="fr-FR" b="0" i="0" kern="1200" dirty="0" smtClean="0">
                          <a:solidFill>
                            <a:schemeClr val="dk1"/>
                          </a:solidFill>
                          <a:effectLst/>
                          <a:latin typeface="+mn-lt"/>
                          <a:ea typeface="+mn-ea"/>
                          <a:cs typeface="+mn-cs"/>
                        </a:rPr>
                        <a:t>Retrait</a:t>
                      </a:r>
                    </a:p>
                    <a:p>
                      <a:r>
                        <a:rPr kumimoji="0" lang="fr-FR" b="0" i="0" kern="1200" dirty="0" smtClean="0">
                          <a:solidFill>
                            <a:schemeClr val="dk1"/>
                          </a:solidFill>
                          <a:effectLst/>
                          <a:latin typeface="+mn-lt"/>
                          <a:ea typeface="+mn-ea"/>
                          <a:cs typeface="+mn-cs"/>
                        </a:rPr>
                        <a:t>(65 ans et plus)</a:t>
                      </a:r>
                    </a:p>
                    <a:p>
                      <a:endParaRPr lang="fr-FR" dirty="0"/>
                    </a:p>
                  </a:txBody>
                  <a:tcPr/>
                </a:tc>
                <a:tc>
                  <a:txBody>
                    <a:bodyPr/>
                    <a:lstStyle/>
                    <a:p>
                      <a:r>
                        <a:rPr kumimoji="0" lang="fr-FR" b="0" i="0" kern="1200" dirty="0" smtClean="0">
                          <a:solidFill>
                            <a:schemeClr val="dk1"/>
                          </a:solidFill>
                          <a:effectLst/>
                          <a:latin typeface="+mn-lt"/>
                          <a:ea typeface="+mn-ea"/>
                          <a:cs typeface="+mn-cs"/>
                        </a:rPr>
                        <a:t>Cette dernière phase correspond à une période de détachement progressif de l’individu dont la performance et le statut diminuent.</a:t>
                      </a:r>
                    </a:p>
                  </a:txBody>
                  <a:tcPr/>
                </a:tc>
              </a:tr>
            </a:tbl>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82594"/>
          </a:xfrm>
        </p:spPr>
        <p:txBody>
          <a:bodyPr/>
          <a:lstStyle/>
          <a:p>
            <a:pPr algn="ctr"/>
            <a:r>
              <a:rPr lang="fr-FR" b="1" dirty="0" smtClean="0">
                <a:solidFill>
                  <a:srgbClr val="FF0000"/>
                </a:solidFill>
              </a:rPr>
              <a:t>Carrière et mobilité</a:t>
            </a:r>
            <a:endParaRPr lang="fr-FR" b="1" dirty="0">
              <a:solidFill>
                <a:srgbClr val="FF0000"/>
              </a:solidFill>
            </a:endParaRPr>
          </a:p>
        </p:txBody>
      </p:sp>
      <p:sp>
        <p:nvSpPr>
          <p:cNvPr id="3" name="Espace réservé du contenu 2"/>
          <p:cNvSpPr>
            <a:spLocks noGrp="1"/>
          </p:cNvSpPr>
          <p:nvPr>
            <p:ph sz="quarter" idx="1"/>
          </p:nvPr>
        </p:nvSpPr>
        <p:spPr>
          <a:xfrm>
            <a:off x="214282" y="1000108"/>
            <a:ext cx="8572560" cy="5643602"/>
          </a:xfrm>
        </p:spPr>
        <p:txBody>
          <a:bodyPr/>
          <a:lstStyle/>
          <a:p>
            <a:r>
              <a:rPr lang="fr-FR" dirty="0" smtClean="0"/>
              <a:t>La notion de carrière est étroitement liée à celle de mobilité et renvoie donc à son aspect dynamique</a:t>
            </a:r>
          </a:p>
          <a:p>
            <a:pPr>
              <a:buNone/>
            </a:pPr>
            <a:endParaRPr lang="fr-FR" dirty="0" smtClean="0"/>
          </a:p>
          <a:p>
            <a:pPr algn="ctr">
              <a:buNone/>
            </a:pPr>
            <a:r>
              <a:rPr lang="fr-FR" i="1" dirty="0" smtClean="0"/>
              <a:t>Les différents types de mobilité</a:t>
            </a:r>
            <a:endParaRPr lang="fr-FR" i="1" dirty="0"/>
          </a:p>
        </p:txBody>
      </p:sp>
      <p:sp>
        <p:nvSpPr>
          <p:cNvPr id="5" name="Rectangle 4"/>
          <p:cNvSpPr/>
          <p:nvPr/>
        </p:nvSpPr>
        <p:spPr>
          <a:xfrm>
            <a:off x="3071802" y="2928934"/>
            <a:ext cx="307183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t>Mobilité</a:t>
            </a:r>
            <a:endParaRPr lang="fr-FR" sz="3200" b="1" dirty="0"/>
          </a:p>
        </p:txBody>
      </p:sp>
      <p:sp>
        <p:nvSpPr>
          <p:cNvPr id="6" name="Rectangle 5"/>
          <p:cNvSpPr/>
          <p:nvPr/>
        </p:nvSpPr>
        <p:spPr>
          <a:xfrm>
            <a:off x="428596" y="4143380"/>
            <a:ext cx="3857652"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Mobilité intra organisationnelle</a:t>
            </a:r>
            <a:endParaRPr lang="fr-FR" b="1" dirty="0"/>
          </a:p>
        </p:txBody>
      </p:sp>
      <p:sp>
        <p:nvSpPr>
          <p:cNvPr id="7" name="Rectangle 6"/>
          <p:cNvSpPr/>
          <p:nvPr/>
        </p:nvSpPr>
        <p:spPr>
          <a:xfrm>
            <a:off x="5000628" y="4143380"/>
            <a:ext cx="3857652"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Mobilité extra organisationnelle</a:t>
            </a:r>
            <a:endParaRPr lang="fr-FR" b="1" dirty="0"/>
          </a:p>
        </p:txBody>
      </p:sp>
      <p:sp>
        <p:nvSpPr>
          <p:cNvPr id="8" name="Rectangle 7"/>
          <p:cNvSpPr/>
          <p:nvPr/>
        </p:nvSpPr>
        <p:spPr>
          <a:xfrm>
            <a:off x="285720" y="5357826"/>
            <a:ext cx="1285884"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Mobilité verticale</a:t>
            </a:r>
            <a:endParaRPr lang="fr-FR" b="1" dirty="0"/>
          </a:p>
        </p:txBody>
      </p:sp>
      <p:sp>
        <p:nvSpPr>
          <p:cNvPr id="9" name="Rectangle 8"/>
          <p:cNvSpPr/>
          <p:nvPr/>
        </p:nvSpPr>
        <p:spPr>
          <a:xfrm>
            <a:off x="1785918" y="5357826"/>
            <a:ext cx="1285884"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Mobilité latérale </a:t>
            </a:r>
            <a:endParaRPr lang="fr-FR" b="1" dirty="0"/>
          </a:p>
        </p:txBody>
      </p:sp>
      <p:sp>
        <p:nvSpPr>
          <p:cNvPr id="10" name="Rectangle 9"/>
          <p:cNvSpPr/>
          <p:nvPr/>
        </p:nvSpPr>
        <p:spPr>
          <a:xfrm>
            <a:off x="3286116" y="5357826"/>
            <a:ext cx="1643074"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Mobilité horizontale</a:t>
            </a:r>
            <a:endParaRPr lang="fr-FR" b="1" dirty="0"/>
          </a:p>
        </p:txBody>
      </p:sp>
      <p:cxnSp>
        <p:nvCxnSpPr>
          <p:cNvPr id="12" name="Connecteur droit avec flèche 11"/>
          <p:cNvCxnSpPr>
            <a:stCxn id="5" idx="2"/>
          </p:cNvCxnSpPr>
          <p:nvPr/>
        </p:nvCxnSpPr>
        <p:spPr>
          <a:xfrm rot="5400000">
            <a:off x="3125381" y="2661042"/>
            <a:ext cx="571504" cy="23931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a:stCxn id="5" idx="2"/>
          </p:cNvCxnSpPr>
          <p:nvPr/>
        </p:nvCxnSpPr>
        <p:spPr>
          <a:xfrm rot="16200000" flipH="1">
            <a:off x="5518553" y="2661041"/>
            <a:ext cx="500066" cy="23217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a:stCxn id="6" idx="2"/>
          </p:cNvCxnSpPr>
          <p:nvPr/>
        </p:nvCxnSpPr>
        <p:spPr>
          <a:xfrm rot="5400000">
            <a:off x="2107389" y="5107793"/>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6" idx="2"/>
            <a:endCxn id="8" idx="0"/>
          </p:cNvCxnSpPr>
          <p:nvPr/>
        </p:nvCxnSpPr>
        <p:spPr>
          <a:xfrm rot="5400000">
            <a:off x="1393009" y="4393413"/>
            <a:ext cx="500066" cy="1428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6" idx="2"/>
            <a:endCxn id="10" idx="0"/>
          </p:cNvCxnSpPr>
          <p:nvPr/>
        </p:nvCxnSpPr>
        <p:spPr>
          <a:xfrm rot="16200000" flipH="1">
            <a:off x="2982504" y="4232677"/>
            <a:ext cx="500066" cy="17502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357166"/>
            <a:ext cx="8401080" cy="6116786"/>
          </a:xfrm>
        </p:spPr>
        <p:txBody>
          <a:bodyPr>
            <a:normAutofit fontScale="92500" lnSpcReduction="10000"/>
          </a:bodyPr>
          <a:lstStyle/>
          <a:p>
            <a:pPr>
              <a:buNone/>
            </a:pPr>
            <a:r>
              <a:rPr lang="fr-FR" dirty="0" smtClean="0"/>
              <a:t>Un salarié peut évoluer à l’intérieur de son organisation (mobilité intra-organisationnelle) ou en changeant d’entreprise (mobilité extra-organisationnelle).</a:t>
            </a:r>
          </a:p>
          <a:p>
            <a:pPr>
              <a:buNone/>
            </a:pPr>
            <a:endParaRPr lang="fr-FR" dirty="0" smtClean="0"/>
          </a:p>
          <a:p>
            <a:pPr>
              <a:buNone/>
            </a:pPr>
            <a:r>
              <a:rPr lang="fr-FR" b="1" dirty="0" smtClean="0"/>
              <a:t>La mobilité verticale </a:t>
            </a:r>
            <a:r>
              <a:rPr lang="fr-FR" dirty="0" smtClean="0"/>
              <a:t>correspond au franchissement de frontières hiérarchiques. Ce type de mobilité est associé à la notion de promotion.</a:t>
            </a:r>
          </a:p>
          <a:p>
            <a:pPr>
              <a:buNone/>
            </a:pPr>
            <a:endParaRPr lang="fr-FR" dirty="0" smtClean="0"/>
          </a:p>
          <a:p>
            <a:pPr>
              <a:buNone/>
            </a:pPr>
            <a:r>
              <a:rPr lang="fr-FR" b="1" dirty="0" smtClean="0"/>
              <a:t>La mobilité latérale </a:t>
            </a:r>
            <a:r>
              <a:rPr lang="fr-FR" dirty="0" smtClean="0"/>
              <a:t>correspond au franchissement de frontières d’inclusion c’est-à-dire au rapprochement de l’individu d’une position centrale dans l’organisation. </a:t>
            </a:r>
          </a:p>
          <a:p>
            <a:pPr>
              <a:buNone/>
            </a:pPr>
            <a:r>
              <a:rPr lang="fr-FR" dirty="0" smtClean="0"/>
              <a:t>    Ce type de mobilité est associé à la notion de pouvoir puisque la mobilité permet à l’individu de se rapprocher du noyau décisionnel de l’organisation.</a:t>
            </a:r>
          </a:p>
          <a:p>
            <a:pPr>
              <a:buNone/>
            </a:pPr>
            <a:endParaRPr lang="fr-FR" dirty="0" smtClean="0"/>
          </a:p>
          <a:p>
            <a:pPr>
              <a:buNone/>
            </a:pPr>
            <a:r>
              <a:rPr lang="fr-FR" b="1" dirty="0" smtClean="0"/>
              <a:t>La mobilité horizontale</a:t>
            </a:r>
            <a:r>
              <a:rPr lang="fr-FR" dirty="0" smtClean="0"/>
              <a:t> (ou fonctionnelle) correspond au changement de fonction (entre départements ou services) sans changement hiérarchique.</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96908"/>
          </a:xfrm>
        </p:spPr>
        <p:txBody>
          <a:bodyPr/>
          <a:lstStyle/>
          <a:p>
            <a:pPr algn="ctr"/>
            <a:r>
              <a:rPr lang="fr-FR" b="1" dirty="0" smtClean="0">
                <a:solidFill>
                  <a:srgbClr val="FF0000"/>
                </a:solidFill>
              </a:rPr>
              <a:t>Le plateau de carrière</a:t>
            </a:r>
            <a:endParaRPr lang="fr-FR" b="1" dirty="0">
              <a:solidFill>
                <a:srgbClr val="FF0000"/>
              </a:solidFill>
            </a:endParaRPr>
          </a:p>
        </p:txBody>
      </p:sp>
      <p:sp>
        <p:nvSpPr>
          <p:cNvPr id="3" name="Espace réservé du contenu 2"/>
          <p:cNvSpPr>
            <a:spLocks noGrp="1"/>
          </p:cNvSpPr>
          <p:nvPr>
            <p:ph sz="quarter" idx="1"/>
          </p:nvPr>
        </p:nvSpPr>
        <p:spPr>
          <a:xfrm>
            <a:off x="457200" y="1428736"/>
            <a:ext cx="7467600" cy="5045216"/>
          </a:xfrm>
        </p:spPr>
        <p:txBody>
          <a:bodyPr/>
          <a:lstStyle/>
          <a:p>
            <a:r>
              <a:rPr lang="fr-FR" dirty="0" smtClean="0"/>
              <a:t>La notion de plateau de carrière renvoie à l’absence de perspectives de mobilité.</a:t>
            </a:r>
            <a:endParaRPr lang="fr-FR" dirty="0"/>
          </a:p>
        </p:txBody>
      </p:sp>
      <p:sp>
        <p:nvSpPr>
          <p:cNvPr id="4" name="Rectangle 3"/>
          <p:cNvSpPr/>
          <p:nvPr/>
        </p:nvSpPr>
        <p:spPr>
          <a:xfrm>
            <a:off x="2357422" y="2714620"/>
            <a:ext cx="3786214"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t>Plateau de carrière </a:t>
            </a:r>
            <a:endParaRPr lang="fr-FR" sz="2800" b="1" dirty="0"/>
          </a:p>
        </p:txBody>
      </p:sp>
      <p:sp>
        <p:nvSpPr>
          <p:cNvPr id="5" name="Rectangle 4"/>
          <p:cNvSpPr/>
          <p:nvPr/>
        </p:nvSpPr>
        <p:spPr>
          <a:xfrm>
            <a:off x="714348" y="4572008"/>
            <a:ext cx="2428892"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t>Objectif </a:t>
            </a:r>
            <a:endParaRPr lang="fr-FR" sz="3600" b="1" dirty="0"/>
          </a:p>
        </p:txBody>
      </p:sp>
      <p:sp>
        <p:nvSpPr>
          <p:cNvPr id="6" name="Rectangle 5"/>
          <p:cNvSpPr/>
          <p:nvPr/>
        </p:nvSpPr>
        <p:spPr>
          <a:xfrm>
            <a:off x="5000628" y="4500570"/>
            <a:ext cx="2428892"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t>Subjectif </a:t>
            </a:r>
            <a:endParaRPr lang="fr-FR" sz="3600" b="1" dirty="0"/>
          </a:p>
        </p:txBody>
      </p:sp>
      <p:cxnSp>
        <p:nvCxnSpPr>
          <p:cNvPr id="8" name="Connecteur droit avec flèche 7"/>
          <p:cNvCxnSpPr>
            <a:stCxn id="4" idx="2"/>
            <a:endCxn id="5" idx="0"/>
          </p:cNvCxnSpPr>
          <p:nvPr/>
        </p:nvCxnSpPr>
        <p:spPr>
          <a:xfrm rot="5400000">
            <a:off x="2625315" y="2946794"/>
            <a:ext cx="928694" cy="23217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a:stCxn id="4" idx="2"/>
            <a:endCxn id="6" idx="0"/>
          </p:cNvCxnSpPr>
          <p:nvPr/>
        </p:nvCxnSpPr>
        <p:spPr>
          <a:xfrm rot="16200000" flipH="1">
            <a:off x="4804173" y="3089669"/>
            <a:ext cx="857256" cy="19645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142984"/>
            <a:ext cx="7467600" cy="5330968"/>
          </a:xfrm>
        </p:spPr>
        <p:txBody>
          <a:bodyPr/>
          <a:lstStyle/>
          <a:p>
            <a:pPr>
              <a:buNone/>
            </a:pPr>
            <a:r>
              <a:rPr lang="fr-FR" b="1" dirty="0" smtClean="0"/>
              <a:t>Le plateau de carrière objectif </a:t>
            </a:r>
            <a:r>
              <a:rPr lang="fr-FR" dirty="0" smtClean="0"/>
              <a:t>correspond à la stabilité d’un individu dans le poste ou dans le niveau hiérarchique depuis plusieurs années.</a:t>
            </a:r>
          </a:p>
          <a:p>
            <a:pPr>
              <a:buNone/>
            </a:pPr>
            <a:endParaRPr lang="fr-FR" dirty="0" smtClean="0"/>
          </a:p>
          <a:p>
            <a:pPr>
              <a:buNone/>
            </a:pPr>
            <a:r>
              <a:rPr lang="fr-FR" b="1" dirty="0" smtClean="0"/>
              <a:t>Le plateau de carrière subjectif </a:t>
            </a:r>
            <a:r>
              <a:rPr lang="fr-FR" dirty="0" smtClean="0"/>
              <a:t>correspond au sentiment d’un individu d’être bloqué dans son évolution de carrière pour les années à venir.</a:t>
            </a:r>
          </a:p>
          <a:p>
            <a:endParaRPr lang="fr-FR" dirty="0" smtClean="0"/>
          </a:p>
          <a:p>
            <a:pPr>
              <a:buNone/>
            </a:pPr>
            <a:r>
              <a:rPr lang="fr-FR" dirty="0" smtClean="0"/>
              <a:t>Pour les cadres, le plafonnement interviendra à mi-carrière, certains cadres devenant moins performants que d’autres.</a:t>
            </a:r>
          </a:p>
          <a:p>
            <a:endParaRPr lang="fr-F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429684" cy="1225536"/>
          </a:xfrm>
        </p:spPr>
        <p:txBody>
          <a:bodyPr>
            <a:normAutofit fontScale="90000"/>
          </a:bodyPr>
          <a:lstStyle/>
          <a:p>
            <a:pPr algn="ctr"/>
            <a:r>
              <a:rPr lang="fr-FR" b="1" dirty="0" smtClean="0">
                <a:solidFill>
                  <a:srgbClr val="FF0000"/>
                </a:solidFill>
              </a:rPr>
              <a:t>La gestion de carrière des différentes populations de l’entreprise</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643050"/>
            <a:ext cx="7467600" cy="4830902"/>
          </a:xfrm>
        </p:spPr>
        <p:txBody>
          <a:bodyPr>
            <a:normAutofit/>
          </a:bodyPr>
          <a:lstStyle/>
          <a:p>
            <a:pPr>
              <a:buNone/>
            </a:pPr>
            <a:r>
              <a:rPr lang="fr-FR" b="1" dirty="0" smtClean="0">
                <a:solidFill>
                  <a:srgbClr val="0070C0"/>
                </a:solidFill>
              </a:rPr>
              <a:t>A – Les femmes</a:t>
            </a:r>
          </a:p>
          <a:p>
            <a:pPr>
              <a:buNone/>
            </a:pPr>
            <a:r>
              <a:rPr lang="fr-FR" dirty="0" smtClean="0"/>
              <a:t>Les modèles de gestion de carrière des femmes prennent en compte le lien entre la carrière et la vie familiale qui a des répercussions sur leur vie professionnelle. Du fait de ces interactions, le développement de carrière des femmes comprend des stades plus nombreux que celui des hommes. L’expression «</a:t>
            </a:r>
            <a:r>
              <a:rPr lang="fr-FR" dirty="0" err="1" smtClean="0"/>
              <a:t>conﬂits</a:t>
            </a:r>
            <a:r>
              <a:rPr lang="fr-FR" dirty="0" smtClean="0"/>
              <a:t> de rôle» fait référence aux difficultés des femmes à trouver un équilibre entre leur rôle de mère et de femme et leur rôle de salariée dans l’entreprise</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1000108"/>
            <a:ext cx="7467600" cy="582594"/>
          </a:xfrm>
        </p:spPr>
        <p:txBody>
          <a:bodyPr/>
          <a:lstStyle/>
          <a:p>
            <a:r>
              <a:rPr lang="fr-FR" dirty="0" smtClean="0">
                <a:solidFill>
                  <a:srgbClr val="FF0000"/>
                </a:solidFill>
              </a:rPr>
              <a:t>A – Définitions</a:t>
            </a:r>
            <a:endParaRPr lang="fr-FR" dirty="0">
              <a:solidFill>
                <a:srgbClr val="FF0000"/>
              </a:solidFill>
            </a:endParaRPr>
          </a:p>
        </p:txBody>
      </p:sp>
      <p:sp>
        <p:nvSpPr>
          <p:cNvPr id="3" name="Espace réservé du contenu 2"/>
          <p:cNvSpPr>
            <a:spLocks noGrp="1"/>
          </p:cNvSpPr>
          <p:nvPr>
            <p:ph sz="quarter" idx="1"/>
          </p:nvPr>
        </p:nvSpPr>
        <p:spPr>
          <a:xfrm>
            <a:off x="0" y="1785926"/>
            <a:ext cx="8858280" cy="5072074"/>
          </a:xfrm>
        </p:spPr>
        <p:txBody>
          <a:bodyPr/>
          <a:lstStyle/>
          <a:p>
            <a:r>
              <a:rPr lang="fr-FR" b="1" dirty="0" smtClean="0">
                <a:solidFill>
                  <a:srgbClr val="0070C0"/>
                </a:solidFill>
              </a:rPr>
              <a:t>La notion de gestion prévisionnelle</a:t>
            </a:r>
          </a:p>
          <a:p>
            <a:pPr>
              <a:buNone/>
            </a:pPr>
            <a:r>
              <a:rPr lang="fr-FR" dirty="0" smtClean="0"/>
              <a:t>La logique d’anticipation a toujours été une préoccupation des entreprises, y compris pour assurer l’adaptation de ses ressources humaines.</a:t>
            </a:r>
          </a:p>
          <a:p>
            <a:pPr>
              <a:buNone/>
            </a:pPr>
            <a:r>
              <a:rPr lang="fr-FR" dirty="0" smtClean="0"/>
              <a:t>La gestion prévisionnelle de l’emploi et des ressources humaines pose la question de l’adéquation entre les ressources et les besoins dans l’entreprise à court ou moyen terme</a:t>
            </a:r>
          </a:p>
          <a:p>
            <a:endParaRPr lang="fr-F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500042"/>
            <a:ext cx="8643998" cy="5973910"/>
          </a:xfrm>
        </p:spPr>
        <p:txBody>
          <a:bodyPr>
            <a:normAutofit fontScale="92500" lnSpcReduction="20000"/>
          </a:bodyPr>
          <a:lstStyle/>
          <a:p>
            <a:pPr>
              <a:buNone/>
            </a:pPr>
            <a:r>
              <a:rPr lang="fr-FR" sz="2600" b="1" dirty="0" smtClean="0">
                <a:solidFill>
                  <a:srgbClr val="0070C0"/>
                </a:solidFill>
              </a:rPr>
              <a:t>B – Les hauts potentiels</a:t>
            </a:r>
          </a:p>
          <a:p>
            <a:pPr>
              <a:buNone/>
            </a:pPr>
            <a:r>
              <a:rPr lang="fr-FR" dirty="0" smtClean="0"/>
              <a:t>Un cadre à haut potentiel est un cadre ayant une capacité à manager et dont l’entreprise pressent qu’il va évoluer plus vite que les autres et pour lequel elle fait le pari qu’il deviendra dirigeant. Les hauts potentiels représentent moins de 10% de la population cadre.</a:t>
            </a:r>
          </a:p>
          <a:p>
            <a:pPr>
              <a:buNone/>
            </a:pPr>
            <a:endParaRPr lang="fr-FR" dirty="0" smtClean="0"/>
          </a:p>
          <a:p>
            <a:pPr>
              <a:buNone/>
            </a:pPr>
            <a:r>
              <a:rPr lang="fr-FR" sz="2600" b="1" dirty="0" smtClean="0">
                <a:solidFill>
                  <a:srgbClr val="0070C0"/>
                </a:solidFill>
              </a:rPr>
              <a:t>C – Les non-cadres</a:t>
            </a:r>
          </a:p>
          <a:p>
            <a:pPr>
              <a:buNone/>
            </a:pPr>
            <a:r>
              <a:rPr lang="fr-FR" dirty="0" smtClean="0"/>
              <a:t>Si beaucoup d’entreprises ont mis en place une gestion des carrières des cadres, l’existence d’une gestion des carrières des non-cadres est, en revanche, relativement rare. Mettre en place un système de gestion de carrière pour les non-cadres est généralement complexe pour une entreprise en raison du nombre souvent plus important d’individus concernés (par rapport à la population cadre) et du fait des caractéristiques propres de cette population (spécialisation, mobilité limitée, besoins en formation...). Ainsi, la gestion de carrière des non-cadres se limite souvent à la gestion d’un contingent de changement de statut (passage du statut non-cadre au statut cadre).</a:t>
            </a:r>
          </a:p>
          <a:p>
            <a:endParaRPr lang="fr-FR"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357166"/>
            <a:ext cx="8501122" cy="6286544"/>
          </a:xfrm>
        </p:spPr>
        <p:txBody>
          <a:bodyPr>
            <a:normAutofit lnSpcReduction="10000"/>
          </a:bodyPr>
          <a:lstStyle/>
          <a:p>
            <a:pPr algn="ctr">
              <a:buNone/>
            </a:pPr>
            <a:endParaRPr lang="fr-FR" sz="3600" b="1" dirty="0" smtClean="0">
              <a:solidFill>
                <a:srgbClr val="FF0000"/>
              </a:solidFill>
              <a:latin typeface="Arial" pitchFamily="34" charset="0"/>
              <a:ea typeface="Calibri"/>
              <a:cs typeface="Arial" pitchFamily="34" charset="0"/>
            </a:endParaRPr>
          </a:p>
          <a:p>
            <a:pPr algn="ctr">
              <a:buNone/>
            </a:pPr>
            <a:endParaRPr lang="fr-FR" sz="3600" b="1" dirty="0" smtClean="0">
              <a:solidFill>
                <a:srgbClr val="FF0000"/>
              </a:solidFill>
              <a:latin typeface="Arial" pitchFamily="34" charset="0"/>
              <a:ea typeface="Calibri"/>
              <a:cs typeface="Arial" pitchFamily="34" charset="0"/>
            </a:endParaRPr>
          </a:p>
          <a:p>
            <a:pPr algn="ctr">
              <a:buNone/>
            </a:pPr>
            <a:endParaRPr lang="fr-FR" sz="3600" b="1" dirty="0" smtClean="0">
              <a:solidFill>
                <a:srgbClr val="FF0000"/>
              </a:solidFill>
              <a:latin typeface="Arial" pitchFamily="34" charset="0"/>
              <a:ea typeface="Calibri"/>
              <a:cs typeface="Arial" pitchFamily="34" charset="0"/>
            </a:endParaRPr>
          </a:p>
          <a:p>
            <a:pPr algn="ctr">
              <a:buNone/>
            </a:pPr>
            <a:r>
              <a:rPr lang="fr-FR" sz="3600" b="1" dirty="0" smtClean="0">
                <a:solidFill>
                  <a:srgbClr val="FF0000"/>
                </a:solidFill>
                <a:latin typeface="Arial" pitchFamily="34" charset="0"/>
                <a:ea typeface="Calibri"/>
                <a:cs typeface="Arial" pitchFamily="34" charset="0"/>
              </a:rPr>
              <a:t>Séance 9</a:t>
            </a:r>
          </a:p>
          <a:p>
            <a:pPr algn="ctr">
              <a:buNone/>
            </a:pPr>
            <a:r>
              <a:rPr lang="fr-FR" sz="3600" b="1" dirty="0" smtClean="0">
                <a:solidFill>
                  <a:srgbClr val="FF0000"/>
                </a:solidFill>
                <a:latin typeface="Arial" pitchFamily="34" charset="0"/>
                <a:ea typeface="Calibri"/>
                <a:cs typeface="Arial" pitchFamily="34" charset="0"/>
              </a:rPr>
              <a:t>Le marketing RH</a:t>
            </a:r>
          </a:p>
          <a:p>
            <a:pPr>
              <a:buNone/>
            </a:pPr>
            <a:endParaRPr lang="fr-FR" b="1" u="sng" dirty="0" smtClean="0">
              <a:solidFill>
                <a:srgbClr val="FF0000"/>
              </a:solidFill>
              <a:latin typeface="Arial" pitchFamily="34" charset="0"/>
              <a:cs typeface="Arial" pitchFamily="34" charset="0"/>
            </a:endParaRPr>
          </a:p>
          <a:p>
            <a:r>
              <a:rPr lang="fr-FR" dirty="0" smtClean="0"/>
              <a:t>Comprendre la logique d’exploitation des outils marketing en GRH pour l’attraction et la </a:t>
            </a:r>
            <a:r>
              <a:rPr lang="fr-FR" dirty="0" err="1" smtClean="0"/>
              <a:t>ﬁdélisation</a:t>
            </a:r>
            <a:r>
              <a:rPr lang="fr-FR" dirty="0" smtClean="0"/>
              <a:t> des collaborateurs.</a:t>
            </a:r>
          </a:p>
          <a:p>
            <a:r>
              <a:rPr lang="fr-FR" dirty="0" smtClean="0"/>
              <a:t> Analyser l’«environnement concurrentiel» de l’entreprise en GRH.</a:t>
            </a:r>
          </a:p>
          <a:p>
            <a:r>
              <a:rPr lang="fr-FR" dirty="0" smtClean="0"/>
              <a:t> Déﬁnir sa stratégie de positionnement.</a:t>
            </a:r>
          </a:p>
          <a:p>
            <a:r>
              <a:rPr lang="fr-FR" dirty="0" smtClean="0"/>
              <a:t> Déﬁnir les éléments opérationnels du plan marketing RH</a:t>
            </a:r>
          </a:p>
          <a:p>
            <a:endParaRPr lang="fr-FR" dirty="0" smtClean="0"/>
          </a:p>
          <a:p>
            <a:endParaRPr lang="fr-FR"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25470"/>
          </a:xfrm>
        </p:spPr>
        <p:txBody>
          <a:bodyPr/>
          <a:lstStyle/>
          <a:p>
            <a:pPr algn="ctr"/>
            <a:r>
              <a:rPr lang="fr-FR" b="1" dirty="0" smtClean="0"/>
              <a:t>Les enjeux du marketing RH</a:t>
            </a:r>
            <a:endParaRPr lang="fr-FR" b="1" dirty="0"/>
          </a:p>
        </p:txBody>
      </p:sp>
      <p:sp>
        <p:nvSpPr>
          <p:cNvPr id="3" name="Espace réservé du contenu 2"/>
          <p:cNvSpPr>
            <a:spLocks noGrp="1"/>
          </p:cNvSpPr>
          <p:nvPr>
            <p:ph sz="quarter" idx="1"/>
          </p:nvPr>
        </p:nvSpPr>
        <p:spPr>
          <a:xfrm>
            <a:off x="214282" y="1357298"/>
            <a:ext cx="8358246" cy="5500702"/>
          </a:xfrm>
        </p:spPr>
        <p:txBody>
          <a:bodyPr>
            <a:normAutofit fontScale="92500" lnSpcReduction="20000"/>
          </a:bodyPr>
          <a:lstStyle/>
          <a:p>
            <a:pPr marL="457200" indent="-457200">
              <a:buAutoNum type="arabicPeriod"/>
            </a:pPr>
            <a:r>
              <a:rPr lang="fr-FR" b="1" dirty="0" smtClean="0">
                <a:solidFill>
                  <a:srgbClr val="FF0000"/>
                </a:solidFill>
              </a:rPr>
              <a:t>Transposition de la logique marketing</a:t>
            </a:r>
          </a:p>
          <a:p>
            <a:pPr>
              <a:buFontTx/>
              <a:buChar char="-"/>
            </a:pPr>
            <a:r>
              <a:rPr lang="fr-FR" dirty="0" smtClean="0"/>
              <a:t>Le marketing s’appuie sur une compréhension des attentes des consommateurs, notamment à l’aide d’études de marché, pour proposer les produits et services les plus adaptés à leurs besoins.</a:t>
            </a:r>
          </a:p>
          <a:p>
            <a:pPr>
              <a:buFontTx/>
              <a:buChar char="-"/>
            </a:pPr>
            <a:endParaRPr lang="fr-FR" dirty="0" smtClean="0"/>
          </a:p>
          <a:p>
            <a:pPr>
              <a:buFontTx/>
              <a:buChar char="-"/>
            </a:pPr>
            <a:r>
              <a:rPr lang="fr-FR" dirty="0" smtClean="0"/>
              <a:t>Or, en GRH, la pénurie de compétences dans certains secteurs, le développement des carrières nomades ou encore les nouvelles attentes des collaborateurs par exemple constituent autant de difficultés auxquelles les entreprises doivent faire face </a:t>
            </a:r>
            <a:r>
              <a:rPr lang="fr-FR" dirty="0" err="1" smtClean="0"/>
              <a:t>aﬁn</a:t>
            </a:r>
            <a:r>
              <a:rPr lang="fr-FR" dirty="0" smtClean="0"/>
              <a:t> de disposer des ressources humaines nécessaires. </a:t>
            </a:r>
          </a:p>
          <a:p>
            <a:pPr>
              <a:buFontTx/>
              <a:buChar char="-"/>
            </a:pPr>
            <a:endParaRPr lang="fr-FR" dirty="0" smtClean="0"/>
          </a:p>
          <a:p>
            <a:pPr>
              <a:buFontTx/>
              <a:buChar char="-"/>
            </a:pPr>
            <a:r>
              <a:rPr lang="fr-FR" dirty="0" smtClean="0"/>
              <a:t>Ainsi, à l’instar du marketing, la GRH va aussi devoir se doter d’outils pour comprendre les attentes de ses publics cibles </a:t>
            </a:r>
            <a:r>
              <a:rPr lang="fr-FR" dirty="0" err="1" smtClean="0"/>
              <a:t>aﬁn</a:t>
            </a:r>
            <a:r>
              <a:rPr lang="fr-FR" dirty="0" smtClean="0"/>
              <a:t> de proposer une offre RH la plus attractive et stimulante possible.</a:t>
            </a:r>
          </a:p>
          <a:p>
            <a:pPr marL="457200" indent="-457200">
              <a:buNone/>
            </a:pPr>
            <a:endParaRPr lang="fr-FR" b="1" dirty="0">
              <a:solidFill>
                <a:srgbClr val="FF0000"/>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sz="quarter" idx="1"/>
          </p:nvPr>
        </p:nvSpPr>
        <p:spPr>
          <a:xfrm>
            <a:off x="0" y="0"/>
            <a:ext cx="9144000" cy="6858000"/>
          </a:xfrm>
        </p:spPr>
        <p:txBody>
          <a:bodyPr>
            <a:normAutofit fontScale="77500" lnSpcReduction="20000"/>
          </a:bodyPr>
          <a:lstStyle/>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r>
              <a:rPr lang="fr-FR" dirty="0" smtClean="0"/>
              <a:t>L’adoption d’une démarche de marketing RH suppose donc d’envisager l’emploi  comme un « produit ». Et, de la même manière que l’entreprise gère sa marque sur le plan commercial (« </a:t>
            </a:r>
            <a:r>
              <a:rPr lang="fr-FR" dirty="0" err="1" smtClean="0"/>
              <a:t>branding</a:t>
            </a:r>
            <a:r>
              <a:rPr lang="fr-FR" dirty="0" smtClean="0"/>
              <a:t> »), le marketing RH conduit alors à la même démarche sur le marché de l’emploi dans une logique d’« employer </a:t>
            </a:r>
            <a:r>
              <a:rPr lang="fr-FR" dirty="0" err="1" smtClean="0"/>
              <a:t>branding</a:t>
            </a:r>
            <a:r>
              <a:rPr lang="fr-FR" dirty="0" smtClean="0"/>
              <a:t> ». </a:t>
            </a:r>
          </a:p>
          <a:p>
            <a:r>
              <a:rPr lang="fr-FR" dirty="0" smtClean="0"/>
              <a:t>Il s’agit ici de soigner l’image de l’entreprise en sa qualité d’employeur pour </a:t>
            </a:r>
          </a:p>
          <a:p>
            <a:pPr>
              <a:buNone/>
            </a:pPr>
            <a:r>
              <a:rPr lang="fr-FR" dirty="0" smtClean="0"/>
              <a:t>    montrer qu’il y fait bon travailler.</a:t>
            </a:r>
          </a:p>
          <a:p>
            <a:pPr>
              <a:buNone/>
            </a:pPr>
            <a:endParaRPr lang="fr-FR" dirty="0"/>
          </a:p>
        </p:txBody>
      </p:sp>
      <p:sp>
        <p:nvSpPr>
          <p:cNvPr id="8" name="Rectangle à coins arrondis 7"/>
          <p:cNvSpPr/>
          <p:nvPr/>
        </p:nvSpPr>
        <p:spPr>
          <a:xfrm>
            <a:off x="5000628" y="428604"/>
            <a:ext cx="3857652" cy="714380"/>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t>Marketing RH</a:t>
            </a:r>
          </a:p>
        </p:txBody>
      </p:sp>
      <p:sp>
        <p:nvSpPr>
          <p:cNvPr id="9" name="Rectangle à coins arrondis 8"/>
          <p:cNvSpPr/>
          <p:nvPr/>
        </p:nvSpPr>
        <p:spPr>
          <a:xfrm>
            <a:off x="5072066" y="1571612"/>
            <a:ext cx="3857652" cy="1071570"/>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Comprendre les attentes des salariés actuels et/ou futurs</a:t>
            </a:r>
          </a:p>
          <a:p>
            <a:r>
              <a:rPr lang="fr-FR" b="1" dirty="0" smtClean="0"/>
              <a:t>(ex. enquête de satisfaction)</a:t>
            </a:r>
            <a:endParaRPr lang="fr-FR" b="1" dirty="0"/>
          </a:p>
        </p:txBody>
      </p:sp>
      <p:sp>
        <p:nvSpPr>
          <p:cNvPr id="10" name="Rectangle à coins arrondis 9"/>
          <p:cNvSpPr/>
          <p:nvPr/>
        </p:nvSpPr>
        <p:spPr>
          <a:xfrm>
            <a:off x="5000628" y="3143248"/>
            <a:ext cx="3857652" cy="1143008"/>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Emploi adapté aux attentes</a:t>
            </a:r>
          </a:p>
          <a:p>
            <a:r>
              <a:rPr lang="fr-FR" b="1" dirty="0" smtClean="0"/>
              <a:t>(ex. : conditions d’emploi, rémunération…)</a:t>
            </a:r>
            <a:endParaRPr lang="fr-FR" b="1" dirty="0"/>
          </a:p>
        </p:txBody>
      </p:sp>
      <p:sp>
        <p:nvSpPr>
          <p:cNvPr id="11" name="Rectangle à coins arrondis 10"/>
          <p:cNvSpPr/>
          <p:nvPr/>
        </p:nvSpPr>
        <p:spPr>
          <a:xfrm>
            <a:off x="500034" y="3071810"/>
            <a:ext cx="3857652" cy="1214446"/>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Produits ou service adapté aux attentes(ex. : caractéristiques du produit, prix …)</a:t>
            </a:r>
            <a:endParaRPr lang="fr-FR" b="1" dirty="0"/>
          </a:p>
        </p:txBody>
      </p:sp>
      <p:sp>
        <p:nvSpPr>
          <p:cNvPr id="12" name="Rectangle à coins arrondis 11"/>
          <p:cNvSpPr/>
          <p:nvPr/>
        </p:nvSpPr>
        <p:spPr>
          <a:xfrm>
            <a:off x="500034" y="1643050"/>
            <a:ext cx="3857652" cy="928694"/>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t>Comprendre les attentes des clients (ex. études de marché)</a:t>
            </a:r>
            <a:endParaRPr lang="fr-FR" b="1" dirty="0"/>
          </a:p>
        </p:txBody>
      </p:sp>
      <p:sp>
        <p:nvSpPr>
          <p:cNvPr id="13" name="Rectangle à coins arrondis 12"/>
          <p:cNvSpPr/>
          <p:nvPr/>
        </p:nvSpPr>
        <p:spPr>
          <a:xfrm>
            <a:off x="428596" y="428604"/>
            <a:ext cx="3857652" cy="714380"/>
          </a:xfrm>
          <a:prstGeom prst="round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t>Marketing</a:t>
            </a:r>
            <a:endParaRPr lang="fr-FR" sz="2800" b="1" dirty="0"/>
          </a:p>
        </p:txBody>
      </p:sp>
      <p:sp>
        <p:nvSpPr>
          <p:cNvPr id="15" name="Flèche droite 14"/>
          <p:cNvSpPr/>
          <p:nvPr/>
        </p:nvSpPr>
        <p:spPr>
          <a:xfrm>
            <a:off x="4357686" y="2000240"/>
            <a:ext cx="785818" cy="5000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droite 16"/>
          <p:cNvSpPr/>
          <p:nvPr/>
        </p:nvSpPr>
        <p:spPr>
          <a:xfrm>
            <a:off x="4286248" y="571480"/>
            <a:ext cx="785818" cy="5000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droite 17"/>
          <p:cNvSpPr/>
          <p:nvPr/>
        </p:nvSpPr>
        <p:spPr>
          <a:xfrm>
            <a:off x="4357686" y="3429000"/>
            <a:ext cx="785818" cy="5000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vers le bas 18"/>
          <p:cNvSpPr/>
          <p:nvPr/>
        </p:nvSpPr>
        <p:spPr>
          <a:xfrm>
            <a:off x="2285984" y="1142984"/>
            <a:ext cx="214314"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vers le bas 19"/>
          <p:cNvSpPr/>
          <p:nvPr/>
        </p:nvSpPr>
        <p:spPr>
          <a:xfrm>
            <a:off x="2357422" y="2571744"/>
            <a:ext cx="214314"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vers le bas 20"/>
          <p:cNvSpPr/>
          <p:nvPr/>
        </p:nvSpPr>
        <p:spPr>
          <a:xfrm>
            <a:off x="6715140" y="1142984"/>
            <a:ext cx="214314"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vers le bas 21"/>
          <p:cNvSpPr/>
          <p:nvPr/>
        </p:nvSpPr>
        <p:spPr>
          <a:xfrm>
            <a:off x="6786578" y="2643182"/>
            <a:ext cx="214314"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96908"/>
          </a:xfrm>
        </p:spPr>
        <p:txBody>
          <a:bodyPr/>
          <a:lstStyle/>
          <a:p>
            <a:pPr algn="ctr"/>
            <a:r>
              <a:rPr lang="fr-FR" b="1" dirty="0" smtClean="0"/>
              <a:t>Objectifs</a:t>
            </a:r>
            <a:endParaRPr lang="fr-FR" b="1" dirty="0"/>
          </a:p>
        </p:txBody>
      </p:sp>
      <p:sp>
        <p:nvSpPr>
          <p:cNvPr id="3" name="Espace réservé du contenu 2"/>
          <p:cNvSpPr>
            <a:spLocks noGrp="1"/>
          </p:cNvSpPr>
          <p:nvPr>
            <p:ph sz="quarter" idx="1"/>
          </p:nvPr>
        </p:nvSpPr>
        <p:spPr>
          <a:xfrm>
            <a:off x="214282" y="1428736"/>
            <a:ext cx="8429684" cy="5429264"/>
          </a:xfrm>
        </p:spPr>
        <p:txBody>
          <a:bodyPr>
            <a:normAutofit fontScale="92500" lnSpcReduction="10000"/>
          </a:bodyPr>
          <a:lstStyle/>
          <a:p>
            <a:pPr>
              <a:buNone/>
            </a:pPr>
            <a:r>
              <a:rPr lang="fr-FR" dirty="0" smtClean="0"/>
              <a:t>Le marketing a pour objectif de convaincre de nouveaux clients de tester le produit/service et ensuite de faire en sorte qu’ils renouvellent leur achat… et cela peut être transposé au marketing RH :</a:t>
            </a:r>
          </a:p>
          <a:p>
            <a:pPr>
              <a:buNone/>
            </a:pPr>
            <a:r>
              <a:rPr lang="fr-FR" dirty="0" smtClean="0"/>
              <a:t>–</a:t>
            </a:r>
            <a:r>
              <a:rPr lang="fr-FR" b="1" dirty="0" smtClean="0">
                <a:solidFill>
                  <a:srgbClr val="FF0000"/>
                </a:solidFill>
              </a:rPr>
              <a:t>attraction</a:t>
            </a:r>
            <a:r>
              <a:rPr lang="fr-FR" dirty="0" smtClean="0"/>
              <a:t> : l’entreprise cherche à attirer les candidats au recrutement qui présentent les compétences les plus adaptées à ses besoins et ensuite de les intégrer. On notera d’ailleurs que paradoxalement, en gestion commerciale, on utilise de plus en plus l’expression « recruter de nouveaux clients » ;</a:t>
            </a:r>
          </a:p>
          <a:p>
            <a:pPr>
              <a:buNone/>
            </a:pPr>
            <a:r>
              <a:rPr lang="fr-FR" dirty="0" smtClean="0"/>
              <a:t>–</a:t>
            </a:r>
            <a:r>
              <a:rPr lang="fr-FR" b="1" dirty="0" smtClean="0">
                <a:solidFill>
                  <a:srgbClr val="FF0000"/>
                </a:solidFill>
              </a:rPr>
              <a:t>Fidélisation</a:t>
            </a:r>
            <a:r>
              <a:rPr lang="fr-FR" dirty="0" smtClean="0"/>
              <a:t> : favoriser l’implication dans l’entreprise des meilleurs collaborateurs passe par la compréhension et la satisfaction de leurs besoins. L’entreprise peut par exemple mener une étude sur les périphériques de rémunération pour connaître les attentes de ses collaborateurs et proposer les dispositifs les plus appréciés.</a:t>
            </a:r>
          </a:p>
          <a:p>
            <a:pPr>
              <a:buNone/>
            </a:pPr>
            <a:endParaRPr lang="fr-FR" dirty="0" smtClean="0"/>
          </a:p>
          <a:p>
            <a:pPr>
              <a:buNone/>
            </a:pPr>
            <a:endParaRPr lang="fr-F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429684" cy="1143000"/>
          </a:xfrm>
        </p:spPr>
        <p:txBody>
          <a:bodyPr>
            <a:normAutofit/>
          </a:bodyPr>
          <a:lstStyle/>
          <a:p>
            <a:r>
              <a:rPr lang="fr-FR" b="1" dirty="0" smtClean="0"/>
              <a:t>Déﬁnir une stratégie de positionnement</a:t>
            </a:r>
            <a:br>
              <a:rPr lang="fr-FR" b="1" dirty="0" smtClean="0"/>
            </a:br>
            <a:endParaRPr lang="fr-FR" b="1" dirty="0"/>
          </a:p>
        </p:txBody>
      </p:sp>
      <p:sp>
        <p:nvSpPr>
          <p:cNvPr id="3" name="Espace réservé du contenu 2"/>
          <p:cNvSpPr>
            <a:spLocks noGrp="1"/>
          </p:cNvSpPr>
          <p:nvPr>
            <p:ph sz="quarter" idx="1"/>
          </p:nvPr>
        </p:nvSpPr>
        <p:spPr>
          <a:xfrm>
            <a:off x="785786" y="1500174"/>
            <a:ext cx="7467600" cy="4873752"/>
          </a:xfrm>
        </p:spPr>
        <p:txBody>
          <a:bodyPr/>
          <a:lstStyle/>
          <a:p>
            <a:pPr>
              <a:buNone/>
            </a:pPr>
            <a:endParaRPr lang="fr-FR" dirty="0" smtClean="0"/>
          </a:p>
          <a:p>
            <a:pPr>
              <a:buNone/>
            </a:pPr>
            <a:r>
              <a:rPr lang="fr-FR" dirty="0" smtClean="0"/>
              <a:t>La </a:t>
            </a:r>
            <a:r>
              <a:rPr lang="fr-FR" dirty="0" err="1" smtClean="0"/>
              <a:t>déﬁnition</a:t>
            </a:r>
            <a:r>
              <a:rPr lang="fr-FR" dirty="0" smtClean="0"/>
              <a:t> stratégique du positionnement en marketing débute traditionnellement par une </a:t>
            </a:r>
            <a:r>
              <a:rPr lang="fr-FR" b="1" dirty="0" smtClean="0"/>
              <a:t>analyse de marché</a:t>
            </a:r>
            <a:r>
              <a:rPr lang="fr-FR" dirty="0" smtClean="0"/>
              <a:t>, à savoir </a:t>
            </a:r>
            <a:r>
              <a:rPr lang="fr-FR" b="1" dirty="0" smtClean="0">
                <a:solidFill>
                  <a:srgbClr val="FF0000"/>
                </a:solidFill>
              </a:rPr>
              <a:t>l’étude de l’offre </a:t>
            </a:r>
            <a:r>
              <a:rPr lang="fr-FR" dirty="0" smtClean="0"/>
              <a:t>(la « concurrence ») et de </a:t>
            </a:r>
            <a:r>
              <a:rPr lang="fr-FR" b="1" dirty="0" smtClean="0">
                <a:solidFill>
                  <a:srgbClr val="FF0000"/>
                </a:solidFill>
              </a:rPr>
              <a:t>la demande </a:t>
            </a:r>
            <a:r>
              <a:rPr lang="fr-FR" dirty="0" smtClean="0"/>
              <a:t>(« les cibles »).</a:t>
            </a:r>
          </a:p>
          <a:p>
            <a:pPr>
              <a:buNone/>
            </a:pPr>
            <a:endParaRPr lang="fr-F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11156"/>
          </a:xfrm>
        </p:spPr>
        <p:txBody>
          <a:bodyPr>
            <a:normAutofit fontScale="90000"/>
          </a:bodyPr>
          <a:lstStyle/>
          <a:p>
            <a:r>
              <a:rPr lang="fr-FR" b="1" dirty="0" smtClean="0">
                <a:solidFill>
                  <a:srgbClr val="FF0000"/>
                </a:solidFill>
              </a:rPr>
              <a:t>1. Analyser la «concurrence»</a:t>
            </a:r>
            <a:endParaRPr lang="fr-FR" b="1" dirty="0">
              <a:solidFill>
                <a:srgbClr val="FF0000"/>
              </a:solidFill>
            </a:endParaRPr>
          </a:p>
        </p:txBody>
      </p:sp>
      <p:sp>
        <p:nvSpPr>
          <p:cNvPr id="3" name="Espace réservé du contenu 2"/>
          <p:cNvSpPr>
            <a:spLocks noGrp="1"/>
          </p:cNvSpPr>
          <p:nvPr>
            <p:ph sz="quarter" idx="1"/>
          </p:nvPr>
        </p:nvSpPr>
        <p:spPr>
          <a:xfrm>
            <a:off x="457200" y="1071546"/>
            <a:ext cx="7972452" cy="5402406"/>
          </a:xfrm>
        </p:spPr>
        <p:txBody>
          <a:bodyPr>
            <a:normAutofit fontScale="92500"/>
          </a:bodyPr>
          <a:lstStyle/>
          <a:p>
            <a:r>
              <a:rPr lang="fr-FR" b="1" dirty="0" smtClean="0"/>
              <a:t>Le «</a:t>
            </a:r>
            <a:r>
              <a:rPr lang="fr-FR" b="1" dirty="0" err="1" smtClean="0"/>
              <a:t>benchmarking</a:t>
            </a:r>
            <a:r>
              <a:rPr lang="fr-FR" b="1" dirty="0" smtClean="0"/>
              <a:t>» concurrents</a:t>
            </a:r>
          </a:p>
          <a:p>
            <a:pPr>
              <a:buNone/>
            </a:pPr>
            <a:r>
              <a:rPr lang="fr-FR" dirty="0" smtClean="0"/>
              <a:t>L’offre du marché est constituée de l’offre de l’entreprise et de celle de ses concurrents. En termes de GRH, il convient donc d’effectuer un </a:t>
            </a:r>
            <a:r>
              <a:rPr lang="fr-FR" dirty="0" err="1" smtClean="0"/>
              <a:t>benchmarking</a:t>
            </a:r>
            <a:r>
              <a:rPr lang="fr-FR" dirty="0" smtClean="0"/>
              <a:t> des pratiques des employeurs susceptibles d’attirer les candidats présentant des </a:t>
            </a:r>
            <a:r>
              <a:rPr lang="fr-FR" dirty="0" err="1" smtClean="0"/>
              <a:t>proﬁls</a:t>
            </a:r>
            <a:r>
              <a:rPr lang="fr-FR" dirty="0" smtClean="0"/>
              <a:t> intéressants.</a:t>
            </a:r>
          </a:p>
          <a:p>
            <a:pPr>
              <a:buNone/>
            </a:pPr>
            <a:endParaRPr lang="fr-FR" dirty="0" smtClean="0"/>
          </a:p>
          <a:p>
            <a:pPr>
              <a:buNone/>
            </a:pPr>
            <a:r>
              <a:rPr lang="fr-FR" dirty="0" smtClean="0"/>
              <a:t> Concrètement, il s’agit de surveiller ce que font les autres entreprises pour éventuellement s’en inspirer, en termes de rémunération, de communication, de recrutement ou d’évaluation par exemple. Les supports permettant d’accéder aux informations sur les pratiques des autres entreprises sont multiples: nouveau collaborateurs, stagiaires, presse, site web, associations professionnelles…</a:t>
            </a:r>
          </a:p>
          <a:p>
            <a:pPr>
              <a:buNone/>
            </a:pPr>
            <a:endParaRPr lang="fr-FR" dirty="0" smtClean="0"/>
          </a:p>
          <a:p>
            <a:endParaRPr lang="fr-F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7467600" cy="857256"/>
          </a:xfrm>
        </p:spPr>
        <p:txBody>
          <a:bodyPr>
            <a:normAutofit/>
          </a:bodyPr>
          <a:lstStyle/>
          <a:p>
            <a:r>
              <a:rPr lang="fr-FR" sz="2400" b="1" dirty="0" smtClean="0">
                <a:solidFill>
                  <a:schemeClr val="tx1"/>
                </a:solidFill>
                <a:latin typeface="+mn-lt"/>
                <a:ea typeface="+mn-ea"/>
                <a:cs typeface="+mn-cs"/>
              </a:rPr>
              <a:t>Le «</a:t>
            </a:r>
            <a:r>
              <a:rPr lang="fr-FR" sz="2400" b="1" dirty="0" err="1" smtClean="0">
                <a:solidFill>
                  <a:schemeClr val="tx1"/>
                </a:solidFill>
                <a:latin typeface="+mn-lt"/>
                <a:ea typeface="+mn-ea"/>
                <a:cs typeface="+mn-cs"/>
              </a:rPr>
              <a:t>benchmarking</a:t>
            </a:r>
            <a:r>
              <a:rPr lang="fr-FR" sz="2400" b="1" dirty="0" smtClean="0">
                <a:solidFill>
                  <a:schemeClr val="tx1"/>
                </a:solidFill>
                <a:latin typeface="+mn-lt"/>
                <a:ea typeface="+mn-ea"/>
                <a:cs typeface="+mn-cs"/>
              </a:rPr>
              <a:t>» concurrents (suite)</a:t>
            </a:r>
            <a:br>
              <a:rPr lang="fr-FR" sz="2400" b="1" dirty="0" smtClean="0">
                <a:solidFill>
                  <a:schemeClr val="tx1"/>
                </a:solidFill>
                <a:latin typeface="+mn-lt"/>
                <a:ea typeface="+mn-ea"/>
                <a:cs typeface="+mn-cs"/>
              </a:rPr>
            </a:br>
            <a:endParaRPr lang="fr-FR" sz="2400" b="1" dirty="0" smtClean="0">
              <a:solidFill>
                <a:schemeClr val="tx1"/>
              </a:solidFill>
              <a:latin typeface="+mn-lt"/>
              <a:ea typeface="+mn-ea"/>
              <a:cs typeface="+mn-cs"/>
            </a:endParaRPr>
          </a:p>
        </p:txBody>
      </p:sp>
      <p:sp>
        <p:nvSpPr>
          <p:cNvPr id="3" name="Espace réservé du contenu 2"/>
          <p:cNvSpPr>
            <a:spLocks noGrp="1"/>
          </p:cNvSpPr>
          <p:nvPr>
            <p:ph sz="quarter" idx="1"/>
          </p:nvPr>
        </p:nvSpPr>
        <p:spPr>
          <a:xfrm>
            <a:off x="457200" y="1214422"/>
            <a:ext cx="7901014" cy="5259530"/>
          </a:xfrm>
        </p:spPr>
        <p:txBody>
          <a:bodyPr>
            <a:normAutofit fontScale="92500" lnSpcReduction="20000"/>
          </a:bodyPr>
          <a:lstStyle/>
          <a:p>
            <a:pPr>
              <a:buNone/>
            </a:pPr>
            <a:r>
              <a:rPr lang="fr-FR" dirty="0" smtClean="0"/>
              <a:t>S’il est pratiqué dans de nombreux domaines de gestion (commerce, communication, logistique…), le </a:t>
            </a:r>
            <a:r>
              <a:rPr lang="fr-FR" dirty="0" err="1" smtClean="0"/>
              <a:t>benchmarking</a:t>
            </a:r>
            <a:r>
              <a:rPr lang="fr-FR" dirty="0" smtClean="0"/>
              <a:t> RH présente quelques particularités, parmi lesquelles :</a:t>
            </a:r>
          </a:p>
          <a:p>
            <a:pPr>
              <a:buNone/>
            </a:pPr>
            <a:r>
              <a:rPr lang="fr-FR" dirty="0" smtClean="0"/>
              <a:t>–les pratiques internes restent peu accessibles. Si par exemple une politique  tarifaire est facile à observer, les outils RH restent souvent largement </a:t>
            </a:r>
            <a:r>
              <a:rPr lang="fr-FR" dirty="0" err="1" smtClean="0"/>
              <a:t>conﬁdentiels</a:t>
            </a:r>
            <a:r>
              <a:rPr lang="fr-FR" dirty="0" smtClean="0"/>
              <a:t> ;</a:t>
            </a:r>
          </a:p>
          <a:p>
            <a:pPr>
              <a:buNone/>
            </a:pPr>
            <a:r>
              <a:rPr lang="fr-FR" dirty="0" smtClean="0"/>
              <a:t>– l’</a:t>
            </a:r>
            <a:r>
              <a:rPr lang="fr-FR" dirty="0" err="1" smtClean="0"/>
              <a:t>efﬁcacité</a:t>
            </a:r>
            <a:r>
              <a:rPr lang="fr-FR" dirty="0" smtClean="0"/>
              <a:t> des outils RH est </a:t>
            </a:r>
            <a:r>
              <a:rPr lang="fr-FR" dirty="0" err="1" smtClean="0"/>
              <a:t>difﬁcilement</a:t>
            </a:r>
            <a:r>
              <a:rPr lang="fr-FR" dirty="0" smtClean="0"/>
              <a:t> mesurable. Lorsque les pratiques RH ont pu être observées, il n’est pas toujours possible de connaître leur degré d’</a:t>
            </a:r>
            <a:r>
              <a:rPr lang="fr-FR" dirty="0" err="1" smtClean="0"/>
              <a:t>efﬁcacité</a:t>
            </a:r>
            <a:r>
              <a:rPr lang="fr-FR" dirty="0" smtClean="0"/>
              <a:t>. </a:t>
            </a:r>
          </a:p>
          <a:p>
            <a:pPr>
              <a:buNone/>
            </a:pPr>
            <a:r>
              <a:rPr lang="fr-FR" dirty="0" smtClean="0"/>
              <a:t>–la forte contingence qui s’impose à l’entreprise limite la réutilisation des outils. Une pratique qui a fait ses preuves dans une organisation ne peut pas forcément être répliquée ailleurs. Chaque entreprise a une histoire, une culture, des valeurs, une organisation, en somme des particularités qui la rendent unique et qui empêchent l’uniformisation des outils RH.</a:t>
            </a:r>
          </a:p>
          <a:p>
            <a:endParaRPr lang="fr-F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normAutofit/>
          </a:bodyPr>
          <a:lstStyle/>
          <a:p>
            <a:pPr>
              <a:buFont typeface="Courier New" pitchFamily="49" charset="0"/>
              <a:buChar char="o"/>
            </a:pPr>
            <a:r>
              <a:rPr lang="fr-FR" sz="2200" b="1" dirty="0" smtClean="0">
                <a:solidFill>
                  <a:schemeClr val="tx1"/>
                </a:solidFill>
                <a:latin typeface="+mn-lt"/>
                <a:ea typeface="+mn-ea"/>
                <a:cs typeface="+mn-cs"/>
              </a:rPr>
              <a:t> La concurrence intersectorielle</a:t>
            </a:r>
          </a:p>
        </p:txBody>
      </p:sp>
      <p:sp>
        <p:nvSpPr>
          <p:cNvPr id="3" name="Espace réservé du contenu 2"/>
          <p:cNvSpPr>
            <a:spLocks noGrp="1"/>
          </p:cNvSpPr>
          <p:nvPr>
            <p:ph sz="quarter" idx="1"/>
          </p:nvPr>
        </p:nvSpPr>
        <p:spPr/>
        <p:txBody>
          <a:bodyPr>
            <a:normAutofit/>
          </a:bodyPr>
          <a:lstStyle/>
          <a:p>
            <a:pPr>
              <a:buNone/>
            </a:pPr>
            <a:r>
              <a:rPr lang="fr-FR" dirty="0" smtClean="0"/>
              <a:t>Si la concurrence entre entreprises pour attirer les meilleurs candidats peut être très vive lorsqu’il s’agit de compétences rares, la concurrence entre secteurs existe elle aussi. Certains secteurs comme le bâtiment ou la restauration proposent des conditions de travail très difficiles, notamment en termes d’horaires, de pénibilité  ou de rémunération. Ces mauvaises conditions de travail sont renforcées par l’importance de l’image sociale véhiculée par certains secteurs perçus comme moins valorisants.</a:t>
            </a:r>
          </a:p>
          <a:p>
            <a:endParaRPr lang="fr-F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normAutofit/>
          </a:bodyPr>
          <a:lstStyle/>
          <a:p>
            <a:pPr>
              <a:buFont typeface="Courier New" pitchFamily="49" charset="0"/>
              <a:buChar char="o"/>
            </a:pPr>
            <a:r>
              <a:rPr lang="fr-FR" sz="2200" b="1" dirty="0" smtClean="0">
                <a:solidFill>
                  <a:schemeClr val="tx1"/>
                </a:solidFill>
                <a:latin typeface="+mn-lt"/>
                <a:ea typeface="+mn-ea"/>
                <a:cs typeface="+mn-cs"/>
              </a:rPr>
              <a:t> La concurrence intersectorielle (suite)</a:t>
            </a:r>
          </a:p>
        </p:txBody>
      </p:sp>
      <p:sp>
        <p:nvSpPr>
          <p:cNvPr id="3" name="Espace réservé du contenu 2"/>
          <p:cNvSpPr>
            <a:spLocks noGrp="1"/>
          </p:cNvSpPr>
          <p:nvPr>
            <p:ph sz="quarter" idx="1"/>
          </p:nvPr>
        </p:nvSpPr>
        <p:spPr/>
        <p:txBody>
          <a:bodyPr>
            <a:normAutofit fontScale="85000" lnSpcReduction="10000"/>
          </a:bodyPr>
          <a:lstStyle/>
          <a:p>
            <a:pPr>
              <a:buNone/>
            </a:pPr>
            <a:r>
              <a:rPr lang="fr-FR" dirty="0" smtClean="0"/>
              <a:t>La concurrence intersectorielle intervient à deux niveaux :</a:t>
            </a:r>
          </a:p>
          <a:p>
            <a:pPr>
              <a:buNone/>
            </a:pPr>
            <a:r>
              <a:rPr lang="fr-FR" b="1" dirty="0" smtClean="0"/>
              <a:t>– sur le marché du travail : </a:t>
            </a:r>
            <a:r>
              <a:rPr lang="fr-FR" dirty="0" smtClean="0"/>
              <a:t>les individus sont incités à rechercher une mobilité intersectorielle en cours de carrière professionnelle pour échapper aux mauvaises conditions de travail (cuisiniers, maçons, serveurs, coiffeuses…) ;</a:t>
            </a:r>
          </a:p>
          <a:p>
            <a:pPr>
              <a:buNone/>
            </a:pPr>
            <a:r>
              <a:rPr lang="fr-FR" dirty="0" smtClean="0"/>
              <a:t>– </a:t>
            </a:r>
            <a:r>
              <a:rPr lang="fr-FR" b="1" dirty="0" smtClean="0"/>
              <a:t>pour l’orientation : </a:t>
            </a:r>
            <a:r>
              <a:rPr lang="fr-FR" dirty="0" smtClean="0"/>
              <a:t>certains secteurs sont méconnus ou souffrent d’une mauvaise image, parfois à tort, auprès des jeunes comme la plasturgie ou la métallurgie.</a:t>
            </a:r>
          </a:p>
          <a:p>
            <a:pPr>
              <a:buNone/>
            </a:pPr>
            <a:endParaRPr lang="fr-FR" dirty="0" smtClean="0"/>
          </a:p>
          <a:p>
            <a:pPr>
              <a:buNone/>
            </a:pPr>
            <a:r>
              <a:rPr lang="fr-FR" dirty="0" smtClean="0"/>
              <a:t>Les métiers de ces secteurs ne sont donc pas valorisés dans l’orientation et la construction du projet professionnel. Ainsi, et même si ces secteurs recrutent et peuvent offrir des belles perspectives de carrière, ils n’entrent pas dans les options envisagées par les jeunes.</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pPr algn="ctr"/>
            <a:r>
              <a:rPr lang="fr-FR" b="1" dirty="0" smtClean="0">
                <a:solidFill>
                  <a:srgbClr val="FF0000"/>
                </a:solidFill>
              </a:rPr>
              <a:t>La logique générale de GPEC</a:t>
            </a:r>
            <a:endParaRPr lang="fr-FR" b="1" dirty="0">
              <a:solidFill>
                <a:srgbClr val="FF0000"/>
              </a:solidFill>
            </a:endParaRPr>
          </a:p>
        </p:txBody>
      </p:sp>
      <p:graphicFrame>
        <p:nvGraphicFramePr>
          <p:cNvPr id="4" name="Espace réservé du contenu 3"/>
          <p:cNvGraphicFramePr>
            <a:graphicFrameLocks noGrp="1"/>
          </p:cNvGraphicFramePr>
          <p:nvPr>
            <p:ph sz="quarter" idx="1"/>
          </p:nvPr>
        </p:nvGraphicFramePr>
        <p:xfrm>
          <a:off x="428596" y="1214422"/>
          <a:ext cx="74676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Connecteur droit avec flèche 5"/>
          <p:cNvCxnSpPr/>
          <p:nvPr/>
        </p:nvCxnSpPr>
        <p:spPr>
          <a:xfrm>
            <a:off x="3000364" y="2786058"/>
            <a:ext cx="107157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rot="10800000" flipV="1">
            <a:off x="4572000" y="2786058"/>
            <a:ext cx="107157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rot="5400000">
            <a:off x="3965571" y="474980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normAutofit/>
          </a:bodyPr>
          <a:lstStyle/>
          <a:p>
            <a:r>
              <a:rPr lang="fr-FR" sz="2700" b="1" dirty="0" smtClean="0">
                <a:solidFill>
                  <a:srgbClr val="FF0000"/>
                </a:solidFill>
              </a:rPr>
              <a:t>2. Connaître ses cibles</a:t>
            </a:r>
          </a:p>
        </p:txBody>
      </p:sp>
      <p:sp>
        <p:nvSpPr>
          <p:cNvPr id="3" name="Espace réservé du contenu 2"/>
          <p:cNvSpPr>
            <a:spLocks noGrp="1"/>
          </p:cNvSpPr>
          <p:nvPr>
            <p:ph sz="quarter" idx="1"/>
          </p:nvPr>
        </p:nvSpPr>
        <p:spPr/>
        <p:txBody>
          <a:bodyPr>
            <a:normAutofit fontScale="85000" lnSpcReduction="20000"/>
          </a:bodyPr>
          <a:lstStyle/>
          <a:p>
            <a:r>
              <a:rPr lang="fr-FR" b="1" dirty="0" smtClean="0"/>
              <a:t>La segmentation</a:t>
            </a:r>
          </a:p>
          <a:p>
            <a:pPr>
              <a:buNone/>
            </a:pPr>
            <a:r>
              <a:rPr lang="fr-FR" dirty="0" smtClean="0"/>
              <a:t>Les salariés actuels et potentiels constituent la cible du marketing RH. Il faut  soigner son image employeur (employer </a:t>
            </a:r>
            <a:r>
              <a:rPr lang="fr-FR" dirty="0" err="1" smtClean="0"/>
              <a:t>branding</a:t>
            </a:r>
            <a:r>
              <a:rPr lang="fr-FR" dirty="0" smtClean="0"/>
              <a:t>) auprès d’eux et les convaincre que l’on propose l’emploi le plus attractif du marché :</a:t>
            </a:r>
          </a:p>
          <a:p>
            <a:pPr>
              <a:buNone/>
            </a:pPr>
            <a:r>
              <a:rPr lang="fr-FR" dirty="0" smtClean="0"/>
              <a:t>– </a:t>
            </a:r>
            <a:r>
              <a:rPr lang="fr-FR" b="1" dirty="0" smtClean="0"/>
              <a:t>collaborateurs de l’entreprise : </a:t>
            </a:r>
            <a:r>
              <a:rPr lang="fr-FR" dirty="0" smtClean="0"/>
              <a:t>les salariés sont évidemment les cibles des politiques de </a:t>
            </a:r>
            <a:r>
              <a:rPr lang="fr-FR" dirty="0" err="1" smtClean="0"/>
              <a:t>ﬁdélisation</a:t>
            </a:r>
            <a:r>
              <a:rPr lang="fr-FR" dirty="0" smtClean="0"/>
              <a:t> mais ils sont aussi de plus en plus concernés par les outils d’attraction dans le cadre de la mobilité interne ;</a:t>
            </a:r>
          </a:p>
          <a:p>
            <a:pPr>
              <a:buNone/>
            </a:pPr>
            <a:r>
              <a:rPr lang="fr-FR" dirty="0" smtClean="0"/>
              <a:t>– </a:t>
            </a:r>
            <a:r>
              <a:rPr lang="fr-FR" b="1" dirty="0" smtClean="0"/>
              <a:t>demandeurs d’emploi : </a:t>
            </a:r>
            <a:r>
              <a:rPr lang="fr-FR" dirty="0" smtClean="0"/>
              <a:t>si l’on peut a priori penser que les demandeurs d’emploi  constituent le vivier d’emploi évident pour les entreprises, cela n’est pourtant pas forcément le cas. Inadéquation des </a:t>
            </a:r>
            <a:r>
              <a:rPr lang="fr-FR" dirty="0" err="1" smtClean="0"/>
              <a:t>proﬁls</a:t>
            </a:r>
            <a:r>
              <a:rPr lang="fr-FR" dirty="0" smtClean="0"/>
              <a:t>, crainte d’un retour à l’emploi difficile, expérience datée, les raisons sont malheureusement nombreuses pour dissuader les entreprises d’en faire la cible prioritaire des campagnes de recrutement ;</a:t>
            </a:r>
          </a:p>
          <a:p>
            <a:pPr>
              <a:buNone/>
            </a:pPr>
            <a:endParaRPr lang="fr-FR" b="1" dirty="0" smtClean="0"/>
          </a:p>
          <a:p>
            <a:pPr>
              <a:buNone/>
            </a:pPr>
            <a:endParaRPr lang="fr-FR" b="1"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357166"/>
            <a:ext cx="7467600" cy="1143000"/>
          </a:xfrm>
        </p:spPr>
        <p:txBody>
          <a:bodyPr>
            <a:normAutofit/>
          </a:bodyPr>
          <a:lstStyle/>
          <a:p>
            <a:r>
              <a:rPr lang="fr-FR" sz="2000" b="1" dirty="0" smtClean="0">
                <a:solidFill>
                  <a:schemeClr val="tx1"/>
                </a:solidFill>
                <a:latin typeface="+mn-lt"/>
                <a:ea typeface="+mn-ea"/>
                <a:cs typeface="+mn-cs"/>
              </a:rPr>
              <a:t>La segmentation (SUITE)</a:t>
            </a:r>
            <a:br>
              <a:rPr lang="fr-FR" sz="2000" b="1" dirty="0" smtClean="0">
                <a:solidFill>
                  <a:schemeClr val="tx1"/>
                </a:solidFill>
                <a:latin typeface="+mn-lt"/>
                <a:ea typeface="+mn-ea"/>
                <a:cs typeface="+mn-cs"/>
              </a:rPr>
            </a:br>
            <a:endParaRPr lang="fr-FR" sz="2000" b="1" dirty="0" smtClean="0">
              <a:solidFill>
                <a:schemeClr val="tx1"/>
              </a:solidFill>
              <a:latin typeface="+mn-lt"/>
              <a:ea typeface="+mn-ea"/>
              <a:cs typeface="+mn-cs"/>
            </a:endParaRPr>
          </a:p>
        </p:txBody>
      </p:sp>
      <p:sp>
        <p:nvSpPr>
          <p:cNvPr id="3" name="Espace réservé du contenu 2"/>
          <p:cNvSpPr>
            <a:spLocks noGrp="1"/>
          </p:cNvSpPr>
          <p:nvPr>
            <p:ph sz="quarter" idx="1"/>
          </p:nvPr>
        </p:nvSpPr>
        <p:spPr/>
        <p:txBody>
          <a:bodyPr>
            <a:normAutofit fontScale="85000" lnSpcReduction="20000"/>
          </a:bodyPr>
          <a:lstStyle/>
          <a:p>
            <a:pPr>
              <a:buNone/>
            </a:pPr>
            <a:r>
              <a:rPr lang="fr-FR" dirty="0" smtClean="0"/>
              <a:t>- </a:t>
            </a:r>
            <a:r>
              <a:rPr lang="fr-FR" b="1" dirty="0" smtClean="0"/>
              <a:t>universités, écoles, centres de formation : </a:t>
            </a:r>
            <a:r>
              <a:rPr lang="fr-FR" dirty="0" smtClean="0"/>
              <a:t>de plus en plus d’initiatives originales sont dédiées aux primo entrants dans le cadre de leur cursus de formation :  sponsoring des associations étudiantes ou des remises de diplômes, participation à des événements sportifs ou culturels étudiants, </a:t>
            </a:r>
            <a:r>
              <a:rPr lang="fr-FR" dirty="0" err="1" smtClean="0"/>
              <a:t>ﬁnancement</a:t>
            </a:r>
            <a:r>
              <a:rPr lang="fr-FR" dirty="0" smtClean="0"/>
              <a:t> de chaires… </a:t>
            </a:r>
          </a:p>
          <a:p>
            <a:pPr>
              <a:buNone/>
            </a:pPr>
            <a:r>
              <a:rPr lang="fr-FR" b="1" dirty="0" smtClean="0"/>
              <a:t>- environnement professionnel de l’entreprise : </a:t>
            </a:r>
            <a:r>
              <a:rPr lang="fr-FR" dirty="0" smtClean="0"/>
              <a:t>les clients, fournisseurs, partenaires, branche professionnelle et autres syndicats professionnels constituent à la fois des prescripteurs mais aussi un vivier potentiel ;</a:t>
            </a:r>
          </a:p>
          <a:p>
            <a:pPr>
              <a:buNone/>
            </a:pPr>
            <a:r>
              <a:rPr lang="fr-FR" b="1" dirty="0" smtClean="0"/>
              <a:t>– grand public : </a:t>
            </a:r>
            <a:r>
              <a:rPr lang="fr-FR" dirty="0" smtClean="0"/>
              <a:t>le grand public est une cible souvent considérée comme trop large pour mener des actions de communication de marketing RH mais ces actions sont souvent très </a:t>
            </a:r>
            <a:r>
              <a:rPr lang="fr-FR" dirty="0" err="1" smtClean="0"/>
              <a:t>efﬁcaces</a:t>
            </a:r>
            <a:r>
              <a:rPr lang="fr-FR" dirty="0" smtClean="0"/>
              <a:t> pour créer plus globalement de l’attachement à l’entreprise (ex. : publicités télévisées de McDonald’s sur la VAE…) ce qui est aussi très </a:t>
            </a:r>
            <a:r>
              <a:rPr lang="fr-FR" dirty="0" err="1" smtClean="0"/>
              <a:t>proﬁtable</a:t>
            </a:r>
            <a:r>
              <a:rPr lang="fr-FR" dirty="0" smtClean="0"/>
              <a:t> sur le plan commercial</a:t>
            </a:r>
          </a:p>
          <a:p>
            <a:pPr>
              <a:buNone/>
            </a:pPr>
            <a:endParaRPr lang="fr-F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700" b="1" dirty="0" smtClean="0">
                <a:solidFill>
                  <a:srgbClr val="FF0000"/>
                </a:solidFill>
              </a:rPr>
              <a:t>3. Mesurer sa notoriété et apprécier son image</a:t>
            </a:r>
          </a:p>
        </p:txBody>
      </p:sp>
      <p:sp>
        <p:nvSpPr>
          <p:cNvPr id="3" name="Espace réservé du contenu 2"/>
          <p:cNvSpPr>
            <a:spLocks noGrp="1"/>
          </p:cNvSpPr>
          <p:nvPr>
            <p:ph sz="quarter" idx="1"/>
          </p:nvPr>
        </p:nvSpPr>
        <p:spPr/>
        <p:txBody>
          <a:bodyPr/>
          <a:lstStyle/>
          <a:p>
            <a:pPr>
              <a:buNone/>
            </a:pPr>
            <a:endParaRPr lang="fr-FR" dirty="0" smtClean="0"/>
          </a:p>
          <a:p>
            <a:pPr>
              <a:buNone/>
            </a:pPr>
            <a:r>
              <a:rPr lang="fr-FR" dirty="0" smtClean="0"/>
              <a:t>Le marché ayant été analysé, il convient en outre de savoir si une marque produit (en marketing) ou une marque entreprise (en marketing RH) est connue et reconnue. La connaissance relève du concept de notoriété et la reconnaissance du concept d’image.</a:t>
            </a:r>
          </a:p>
          <a:p>
            <a:pPr>
              <a:buNone/>
            </a:pPr>
            <a:endParaRPr lang="fr-F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pPr>
              <a:buFont typeface="Arial" pitchFamily="34" charset="0"/>
              <a:buChar char="•"/>
            </a:pPr>
            <a:r>
              <a:rPr lang="fr-FR" dirty="0" smtClean="0">
                <a:solidFill>
                  <a:schemeClr val="tx1"/>
                </a:solidFill>
              </a:rPr>
              <a:t>La notoriété</a:t>
            </a:r>
            <a:endParaRPr lang="fr-FR" dirty="0">
              <a:solidFill>
                <a:schemeClr val="tx1"/>
              </a:solidFill>
            </a:endParaRPr>
          </a:p>
        </p:txBody>
      </p:sp>
      <p:sp>
        <p:nvSpPr>
          <p:cNvPr id="3" name="Espace réservé du contenu 2"/>
          <p:cNvSpPr>
            <a:spLocks noGrp="1"/>
          </p:cNvSpPr>
          <p:nvPr>
            <p:ph sz="quarter" idx="1"/>
          </p:nvPr>
        </p:nvSpPr>
        <p:spPr>
          <a:xfrm>
            <a:off x="457200" y="1214422"/>
            <a:ext cx="7467600" cy="5259530"/>
          </a:xfrm>
        </p:spPr>
        <p:txBody>
          <a:bodyPr>
            <a:normAutofit fontScale="92500" lnSpcReduction="20000"/>
          </a:bodyPr>
          <a:lstStyle/>
          <a:p>
            <a:pPr>
              <a:buNone/>
            </a:pPr>
            <a:r>
              <a:rPr lang="fr-FR" dirty="0" smtClean="0"/>
              <a:t>La notoriété de la marque entreprise correspond à la présence à l’esprit des cibles. C’est donc une notion quantitative, on peut mesurer cette présence. Il existe d’ailleurs une déclinaison de plusieurs types de notoriétés : </a:t>
            </a:r>
          </a:p>
          <a:p>
            <a:pPr>
              <a:buNone/>
            </a:pPr>
            <a:r>
              <a:rPr lang="fr-FR" dirty="0" smtClean="0"/>
              <a:t>–</a:t>
            </a:r>
            <a:r>
              <a:rPr lang="fr-FR" b="1" dirty="0" smtClean="0">
                <a:solidFill>
                  <a:srgbClr val="FF0000"/>
                </a:solidFill>
              </a:rPr>
              <a:t>notoriété spontanée : </a:t>
            </a:r>
            <a:r>
              <a:rPr lang="fr-FR" dirty="0" smtClean="0"/>
              <a:t>Citez-moi un nom d’employeur dans le secteur cosmétique ? Cela permet de savoir combien de personnes citent spontanément notre entreprise. </a:t>
            </a:r>
          </a:p>
          <a:p>
            <a:pPr>
              <a:buNone/>
            </a:pPr>
            <a:r>
              <a:rPr lang="fr-FR" sz="2500" b="1" dirty="0" smtClean="0">
                <a:solidFill>
                  <a:srgbClr val="FF0000"/>
                </a:solidFill>
              </a:rPr>
              <a:t>– notoriété assistée : </a:t>
            </a:r>
            <a:r>
              <a:rPr lang="fr-FR" dirty="0" smtClean="0"/>
              <a:t>Connaissez-vous l’entreprise XXX ? On cherche ici à savoir si la personne a déjà entendu parler de l’entreprise. </a:t>
            </a:r>
          </a:p>
          <a:p>
            <a:pPr>
              <a:buNone/>
            </a:pPr>
            <a:r>
              <a:rPr lang="fr-FR" sz="2500" b="1" dirty="0" smtClean="0">
                <a:solidFill>
                  <a:srgbClr val="FF0000"/>
                </a:solidFill>
              </a:rPr>
              <a:t>– notoriété top of </a:t>
            </a:r>
            <a:r>
              <a:rPr lang="fr-FR" sz="2500" b="1" dirty="0" err="1" smtClean="0">
                <a:solidFill>
                  <a:srgbClr val="FF0000"/>
                </a:solidFill>
              </a:rPr>
              <a:t>mind</a:t>
            </a:r>
            <a:r>
              <a:rPr lang="fr-FR" sz="2500" b="1" dirty="0" smtClean="0">
                <a:solidFill>
                  <a:srgbClr val="FF0000"/>
                </a:solidFill>
              </a:rPr>
              <a:t> : </a:t>
            </a:r>
            <a:r>
              <a:rPr lang="fr-FR" dirty="0" smtClean="0"/>
              <a:t>Pouvez-vous me citer 5 noms d’employeurs dans le domaine de la cosmétique ? Cet outil permet de se situer par rapport aux autres entreprises : sommes-nous toujours cités en première place ?</a:t>
            </a:r>
          </a:p>
          <a:p>
            <a:endParaRPr lang="fr-F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normAutofit/>
          </a:bodyPr>
          <a:lstStyle/>
          <a:p>
            <a:pPr>
              <a:buFont typeface="Arial" pitchFamily="34" charset="0"/>
              <a:buChar char="•"/>
            </a:pPr>
            <a:r>
              <a:rPr lang="fr-FR" dirty="0" smtClean="0">
                <a:solidFill>
                  <a:schemeClr val="tx1"/>
                </a:solidFill>
              </a:rPr>
              <a:t> L’image</a:t>
            </a:r>
          </a:p>
        </p:txBody>
      </p:sp>
      <p:sp>
        <p:nvSpPr>
          <p:cNvPr id="3" name="Espace réservé du contenu 2"/>
          <p:cNvSpPr>
            <a:spLocks noGrp="1"/>
          </p:cNvSpPr>
          <p:nvPr>
            <p:ph sz="quarter" idx="1"/>
          </p:nvPr>
        </p:nvSpPr>
        <p:spPr>
          <a:xfrm>
            <a:off x="457200" y="1214422"/>
            <a:ext cx="7901014" cy="5259530"/>
          </a:xfrm>
        </p:spPr>
        <p:txBody>
          <a:bodyPr>
            <a:normAutofit fontScale="85000" lnSpcReduction="10000"/>
          </a:bodyPr>
          <a:lstStyle/>
          <a:p>
            <a:pPr>
              <a:buNone/>
            </a:pPr>
            <a:r>
              <a:rPr lang="fr-FR" dirty="0" smtClean="0"/>
              <a:t>L’image renvoie aux représentations mentales et autres caractéristiques qualitatives associées à une marque et donc à une marque employeur. À l’inverse de l’étude de notoriété dont les résultats apparaissent sous forme de statistiques, l’enquête image va permettre de déterminer les adjectifs qui </a:t>
            </a:r>
            <a:r>
              <a:rPr lang="fr-FR" dirty="0" err="1" smtClean="0"/>
              <a:t>déﬁnissent</a:t>
            </a:r>
            <a:r>
              <a:rPr lang="fr-FR" dirty="0" smtClean="0"/>
              <a:t> l’objet. </a:t>
            </a:r>
          </a:p>
          <a:p>
            <a:pPr>
              <a:buNone/>
            </a:pPr>
            <a:endParaRPr lang="fr-FR" dirty="0" smtClean="0"/>
          </a:p>
          <a:p>
            <a:pPr>
              <a:buNone/>
            </a:pPr>
            <a:r>
              <a:rPr lang="fr-FR" dirty="0" smtClean="0"/>
              <a:t>Notoriété et image sont donc à étudier conjointement. Généralement, les entreprises qui offrent des biens et services de grande consommation ont une notoriété élevée et, à l’inverse, les entreprises qui travaillent en « </a:t>
            </a:r>
            <a:r>
              <a:rPr lang="fr-FR" dirty="0" err="1" smtClean="0"/>
              <a:t>BtoB</a:t>
            </a:r>
            <a:r>
              <a:rPr lang="fr-FR" dirty="0" smtClean="0"/>
              <a:t> » (business to business) ont une notoriété très basse. Ces dernières doivent donc redoubler d’effort pour se faire connaître des publics cibles, et notamment des jeunes diplômés. Néanmoins, la notoriété reste quantitative et il sera ensuite pertinent de savoir si les personnes qui nous connaissent ont une bonne image de notre entreprise ou si au contraire, l’entreprise n’est pas perçue comme un employeur attractif …</a:t>
            </a:r>
          </a:p>
          <a:p>
            <a:endParaRPr lang="fr-F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7467600" cy="571504"/>
          </a:xfrm>
        </p:spPr>
        <p:txBody>
          <a:bodyPr>
            <a:normAutofit/>
          </a:bodyPr>
          <a:lstStyle/>
          <a:p>
            <a:r>
              <a:rPr lang="fr-FR" sz="2700" b="1" dirty="0" smtClean="0">
                <a:solidFill>
                  <a:srgbClr val="FF0000"/>
                </a:solidFill>
              </a:rPr>
              <a:t>4. Déﬁnir son positionnement</a:t>
            </a:r>
          </a:p>
        </p:txBody>
      </p:sp>
      <p:sp>
        <p:nvSpPr>
          <p:cNvPr id="3" name="Espace réservé du contenu 2"/>
          <p:cNvSpPr>
            <a:spLocks noGrp="1"/>
          </p:cNvSpPr>
          <p:nvPr>
            <p:ph sz="quarter" idx="1"/>
          </p:nvPr>
        </p:nvSpPr>
        <p:spPr>
          <a:xfrm>
            <a:off x="457200" y="1071546"/>
            <a:ext cx="7972452" cy="5402406"/>
          </a:xfrm>
        </p:spPr>
        <p:txBody>
          <a:bodyPr>
            <a:normAutofit fontScale="92500"/>
          </a:bodyPr>
          <a:lstStyle/>
          <a:p>
            <a:pPr>
              <a:buNone/>
            </a:pPr>
            <a:r>
              <a:rPr lang="fr-FR" dirty="0" smtClean="0"/>
              <a:t>Le positionnement renvoie à la manière dont est perçu un produit par la cible de l’entreprise parmi l’ensemble des offres du marché. Le positionnement peut aussi concerner une marque ou une organisation dans son ensemble. </a:t>
            </a:r>
          </a:p>
          <a:p>
            <a:pPr>
              <a:buNone/>
            </a:pPr>
            <a:r>
              <a:rPr lang="fr-FR" dirty="0" smtClean="0"/>
              <a:t>L’entreprise va donc faire en sorte, à l’aide des outils marketing, que le public cible </a:t>
            </a:r>
            <a:r>
              <a:rPr lang="fr-FR" dirty="0" err="1" smtClean="0"/>
              <a:t>déﬁnisse</a:t>
            </a:r>
            <a:r>
              <a:rPr lang="fr-FR" dirty="0" smtClean="0"/>
              <a:t> le produit de la manière la plus proche de ce qu’elle souhaite (ex. : prix élevé, packaging chic et publicité glamour pour que le produit soit perçu comme haut de gamme). </a:t>
            </a:r>
          </a:p>
          <a:p>
            <a:pPr>
              <a:buNone/>
            </a:pPr>
            <a:r>
              <a:rPr lang="fr-FR" dirty="0" smtClean="0"/>
              <a:t>Dans une logique de marketing RH, l’entreprise va donc de la même manière tenter d’</a:t>
            </a:r>
            <a:r>
              <a:rPr lang="fr-FR" dirty="0" err="1" smtClean="0"/>
              <a:t>inﬂuer</a:t>
            </a:r>
            <a:r>
              <a:rPr lang="fr-FR" dirty="0" smtClean="0"/>
              <a:t> sur le positionnement perçu de ses cibles : l’entreprise où l’on peut progresser rapidement, l’entreprise qui propose les meilleurs salaires, l’entreprise qui forme le plus ses collaborateurs…</a:t>
            </a:r>
          </a:p>
          <a:p>
            <a:endParaRPr lang="fr-F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71480"/>
            <a:ext cx="7467600" cy="5902472"/>
          </a:xfrm>
        </p:spPr>
        <p:txBody>
          <a:bodyPr/>
          <a:lstStyle/>
          <a:p>
            <a:pPr>
              <a:buNone/>
            </a:pPr>
            <a:r>
              <a:rPr lang="fr-FR" dirty="0" err="1" smtClean="0"/>
              <a:t>Aﬁn</a:t>
            </a:r>
            <a:r>
              <a:rPr lang="fr-FR" dirty="0" smtClean="0"/>
              <a:t> de tester son positionnement, l’entreprise doit s’interroger sur </a:t>
            </a:r>
            <a:r>
              <a:rPr lang="fr-FR" b="1" dirty="0" smtClean="0">
                <a:solidFill>
                  <a:srgbClr val="FF0000"/>
                </a:solidFill>
              </a:rPr>
              <a:t>la pertinence</a:t>
            </a:r>
            <a:r>
              <a:rPr lang="fr-FR" dirty="0" smtClean="0"/>
              <a:t>, </a:t>
            </a:r>
            <a:r>
              <a:rPr lang="fr-FR" b="1" dirty="0" smtClean="0">
                <a:solidFill>
                  <a:srgbClr val="FF0000"/>
                </a:solidFill>
              </a:rPr>
              <a:t>la crédibilité </a:t>
            </a:r>
            <a:r>
              <a:rPr lang="fr-FR" dirty="0" smtClean="0"/>
              <a:t>et </a:t>
            </a:r>
            <a:r>
              <a:rPr lang="fr-FR" b="1" dirty="0" smtClean="0">
                <a:solidFill>
                  <a:srgbClr val="FF0000"/>
                </a:solidFill>
              </a:rPr>
              <a:t>l’originalité de la stratégie retenue :</a:t>
            </a:r>
          </a:p>
          <a:p>
            <a:pPr>
              <a:buNone/>
            </a:pPr>
            <a:endParaRPr lang="fr-FR" dirty="0" smtClean="0"/>
          </a:p>
          <a:p>
            <a:r>
              <a:rPr lang="fr-FR" dirty="0" smtClean="0"/>
              <a:t>Le positionnement doit être </a:t>
            </a:r>
            <a:r>
              <a:rPr lang="fr-FR" b="1" dirty="0" smtClean="0">
                <a:solidFill>
                  <a:srgbClr val="FF0000"/>
                </a:solidFill>
              </a:rPr>
              <a:t>pertinent</a:t>
            </a:r>
            <a:r>
              <a:rPr lang="fr-FR" dirty="0" smtClean="0"/>
              <a:t>, c’est-à-dire qu’il doit correspondre aux attentes du public cible. Il serait inutile et même source de gaspillage de proposer des services qui ne correspondraient pas aux besoins de nos collaborateurs actuels et potentiels. Nos périphériques de rémunération correspondent-ils bien aux attentes de nos cibles ?).</a:t>
            </a:r>
          </a:p>
          <a:p>
            <a:pPr>
              <a:buNone/>
            </a:pPr>
            <a:endParaRPr lang="fr-F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642918"/>
            <a:ext cx="7972452" cy="5831034"/>
          </a:xfrm>
        </p:spPr>
        <p:txBody>
          <a:bodyPr>
            <a:normAutofit fontScale="92500" lnSpcReduction="20000"/>
          </a:bodyPr>
          <a:lstStyle/>
          <a:p>
            <a:r>
              <a:rPr lang="fr-FR" dirty="0" smtClean="0"/>
              <a:t>Un positionnement </a:t>
            </a:r>
            <a:r>
              <a:rPr lang="fr-FR" b="1" dirty="0" smtClean="0">
                <a:solidFill>
                  <a:srgbClr val="FF0000"/>
                </a:solidFill>
              </a:rPr>
              <a:t>crédible</a:t>
            </a:r>
            <a:r>
              <a:rPr lang="fr-FR" dirty="0" smtClean="0"/>
              <a:t> repose sur des caractéristiques réelles. Il ne s’agit pas de faire des promesses que l’entreprise n’est pas capable de tenir. Outre la  déception des publics cibles, cela peut générer une mauvaise image. En effet, les réseaux sociaux offrent aujourd’hui une caisse de résonance inédite pour exprimer son insatisfaction et formuler ses critiques. Si les clients deviennent les meilleurs ambassadeurs de la marque, les salariés sont eux aussi déterminants dans la construction de la marque employeur pour attester qu’il y fait réellement bon travailler ! Nos taux de promotion des jeunes sont-ils aussi élevés que nous le revendiquons ?</a:t>
            </a:r>
          </a:p>
          <a:p>
            <a:endParaRPr lang="fr-FR" dirty="0" smtClean="0"/>
          </a:p>
          <a:p>
            <a:r>
              <a:rPr lang="fr-FR" dirty="0" smtClean="0"/>
              <a:t>L</a:t>
            </a:r>
            <a:r>
              <a:rPr lang="fr-FR" b="1" dirty="0" smtClean="0">
                <a:solidFill>
                  <a:srgbClr val="FF0000"/>
                </a:solidFill>
              </a:rPr>
              <a:t>’originalité</a:t>
            </a:r>
            <a:r>
              <a:rPr lang="fr-FR" dirty="0" smtClean="0"/>
              <a:t> du positionnement permet de distinguer l’entreprise de ses concurrents. S’il n’est pas toujours possible de proposer des choses nouvelles, il convient toutefois de se tenir informé des pratiques en vogue et des outils les plus récents. Nos logiciels de suivi de carrière sont-ils à la pointe du marché ?</a:t>
            </a:r>
          </a:p>
          <a:p>
            <a:endParaRPr lang="fr-FR"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428604"/>
            <a:ext cx="7639080" cy="939784"/>
          </a:xfrm>
        </p:spPr>
        <p:txBody>
          <a:bodyPr>
            <a:normAutofit fontScale="90000"/>
          </a:bodyPr>
          <a:lstStyle/>
          <a:p>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b="1" dirty="0" smtClean="0">
                <a:solidFill>
                  <a:srgbClr val="FF0000"/>
                </a:solidFill>
              </a:rPr>
              <a:t>5. Vers un </a:t>
            </a:r>
            <a:r>
              <a:rPr lang="fr-FR" b="1" dirty="0" err="1" smtClean="0">
                <a:solidFill>
                  <a:srgbClr val="FF0000"/>
                </a:solidFill>
              </a:rPr>
              <a:t>employee</a:t>
            </a:r>
            <a:r>
              <a:rPr lang="fr-FR" b="1" dirty="0" smtClean="0">
                <a:solidFill>
                  <a:srgbClr val="FF0000"/>
                </a:solidFill>
              </a:rPr>
              <a:t> Relationship management </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r>
              <a:rPr lang="fr-FR" dirty="0" smtClean="0"/>
              <a:t>Le passage d’un marketing transactionnel à un marketing relationnel vise à dépasser la simple relation d’échange marchand pour instaurer un lien durable et à forte valeur ajoutée avec les clients. On ne vend plus uniquement un produit mais un attachement à une marque, son histoire, ses valeurs… Le marketing relationnel s’appuie sur une individualisation accrue de la relation client qui lui permet d’adapter le plus </a:t>
            </a:r>
            <a:r>
              <a:rPr lang="fr-FR" dirty="0" err="1" smtClean="0"/>
              <a:t>ﬁnement</a:t>
            </a:r>
            <a:r>
              <a:rPr lang="fr-FR" dirty="0" smtClean="0"/>
              <a:t> possible l’offre aux attentes.</a:t>
            </a:r>
          </a:p>
          <a:p>
            <a:pPr>
              <a:buNone/>
            </a:pPr>
            <a:endParaRPr lang="fr-FR" dirty="0" smtClean="0"/>
          </a:p>
          <a:p>
            <a:pPr>
              <a:buNone/>
            </a:pPr>
            <a:endParaRPr lang="fr-F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714356"/>
            <a:ext cx="7972452" cy="5759596"/>
          </a:xfrm>
        </p:spPr>
        <p:txBody>
          <a:bodyPr>
            <a:normAutofit fontScale="92500" lnSpcReduction="10000"/>
          </a:bodyPr>
          <a:lstStyle/>
          <a:p>
            <a:pPr>
              <a:buNone/>
            </a:pPr>
            <a:r>
              <a:rPr lang="fr-FR" dirty="0" smtClean="0"/>
              <a:t>Suivant le passage d’un marketing « transactionnel » à un marketing « relationnel », le marketing RH s’oriente vers une individualisation des pratiques de GRH. La construction d’une nouvelle relation d’emploi davantage personnalisée s’inscrit  alors dans une démarche d’ERM (</a:t>
            </a:r>
            <a:r>
              <a:rPr lang="fr-FR" dirty="0" err="1" smtClean="0"/>
              <a:t>employee</a:t>
            </a:r>
            <a:r>
              <a:rPr lang="fr-FR" dirty="0" smtClean="0"/>
              <a:t> </a:t>
            </a:r>
            <a:r>
              <a:rPr lang="fr-FR" dirty="0" err="1" smtClean="0"/>
              <a:t>relationship</a:t>
            </a:r>
            <a:r>
              <a:rPr lang="fr-FR" dirty="0" smtClean="0"/>
              <a:t> management), déclinaison du CRM (consumer </a:t>
            </a:r>
            <a:r>
              <a:rPr lang="fr-FR" dirty="0" err="1" smtClean="0"/>
              <a:t>relationship</a:t>
            </a:r>
            <a:r>
              <a:rPr lang="fr-FR" dirty="0" smtClean="0"/>
              <a:t> management) qui peut notamment comprendre :</a:t>
            </a:r>
          </a:p>
          <a:p>
            <a:pPr>
              <a:buNone/>
            </a:pPr>
            <a:endParaRPr lang="fr-FR" dirty="0" smtClean="0"/>
          </a:p>
          <a:p>
            <a:pPr>
              <a:buNone/>
            </a:pPr>
            <a:r>
              <a:rPr lang="fr-FR" dirty="0" smtClean="0"/>
              <a:t>– des dispositifs de rémunération individualisés (périphériques) ;</a:t>
            </a:r>
          </a:p>
          <a:p>
            <a:pPr>
              <a:buNone/>
            </a:pPr>
            <a:r>
              <a:rPr lang="fr-FR" dirty="0" smtClean="0"/>
              <a:t>– des conditions de travail différenciées (horaires à la carte, télétravail…) ;</a:t>
            </a:r>
          </a:p>
          <a:p>
            <a:pPr>
              <a:buNone/>
            </a:pPr>
            <a:r>
              <a:rPr lang="fr-FR" dirty="0" smtClean="0"/>
              <a:t>– des outils de gestion de carrière personnalisés (EAE, bourses, espaces mobilité…) ;</a:t>
            </a:r>
          </a:p>
          <a:p>
            <a:pPr>
              <a:buNone/>
            </a:pPr>
            <a:r>
              <a:rPr lang="fr-FR" dirty="0" smtClean="0"/>
              <a:t>– l’accès aux données personnelles du SIRH et le couplage à d’autres applications informatiques…</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rgbClr val="FF0000"/>
                </a:solidFill>
              </a:rPr>
              <a:t>Mise en œuvre de la gestion prévisionnelle</a:t>
            </a:r>
            <a:endParaRPr lang="fr-FR" b="1" dirty="0">
              <a:solidFill>
                <a:srgbClr val="FF0000"/>
              </a:solidFill>
            </a:endParaRPr>
          </a:p>
        </p:txBody>
      </p:sp>
      <p:sp>
        <p:nvSpPr>
          <p:cNvPr id="3" name="Espace réservé du contenu 2"/>
          <p:cNvSpPr>
            <a:spLocks noGrp="1"/>
          </p:cNvSpPr>
          <p:nvPr>
            <p:ph sz="quarter" idx="1"/>
          </p:nvPr>
        </p:nvSpPr>
        <p:spPr>
          <a:xfrm>
            <a:off x="457200" y="1600200"/>
            <a:ext cx="8258204" cy="4873752"/>
          </a:xfrm>
        </p:spPr>
        <p:txBody>
          <a:bodyPr>
            <a:normAutofit fontScale="92500" lnSpcReduction="10000"/>
          </a:bodyPr>
          <a:lstStyle/>
          <a:p>
            <a:pPr>
              <a:buNone/>
            </a:pPr>
            <a:r>
              <a:rPr lang="fr-FR" dirty="0" smtClean="0"/>
              <a:t>Mettre en œuvre une gestion prévisionnelle de l’emploi et des ressources humaines suppose:</a:t>
            </a:r>
          </a:p>
          <a:p>
            <a:pPr>
              <a:buNone/>
            </a:pPr>
            <a:r>
              <a:rPr lang="fr-FR" dirty="0" smtClean="0"/>
              <a:t> - d’analyser les ressources humaines de l’entreprise en termes d’effectifs, d’âge, d’ancienneté, de </a:t>
            </a:r>
            <a:r>
              <a:rPr lang="fr-FR" dirty="0" err="1" smtClean="0"/>
              <a:t>qualiﬁcation</a:t>
            </a:r>
            <a:r>
              <a:rPr lang="fr-FR" dirty="0" smtClean="0"/>
              <a:t>... ;</a:t>
            </a:r>
          </a:p>
          <a:p>
            <a:pPr>
              <a:buNone/>
            </a:pPr>
            <a:r>
              <a:rPr lang="fr-FR" dirty="0" smtClean="0"/>
              <a:t>- d’analyser les emplois et leur évolution probable à court et moyen terme ;</a:t>
            </a:r>
          </a:p>
          <a:p>
            <a:pPr>
              <a:buNone/>
            </a:pPr>
            <a:r>
              <a:rPr lang="fr-FR" dirty="0" smtClean="0"/>
              <a:t>-  d’</a:t>
            </a:r>
            <a:r>
              <a:rPr lang="fr-FR" dirty="0" err="1" smtClean="0"/>
              <a:t>identiﬁer</a:t>
            </a:r>
            <a:r>
              <a:rPr lang="fr-FR" dirty="0" smtClean="0"/>
              <a:t> les mécanismes d’ajustement possibles: organisation du travail, promotion, mobilité, formation, recrutement, départs, gestion du temps de travail...</a:t>
            </a:r>
          </a:p>
          <a:p>
            <a:pPr>
              <a:buNone/>
            </a:pPr>
            <a:endParaRPr lang="fr-FR" dirty="0" smtClean="0"/>
          </a:p>
          <a:p>
            <a:pPr>
              <a:buNone/>
            </a:pPr>
            <a:r>
              <a:rPr lang="fr-FR" dirty="0" smtClean="0"/>
              <a:t>Des éléments extérieurs à l’entreprise, relatifs notamment au marché du travail (situation du marché du travail, </a:t>
            </a:r>
            <a:r>
              <a:rPr lang="fr-FR" dirty="0" err="1" smtClean="0"/>
              <a:t>proﬁls</a:t>
            </a:r>
            <a:r>
              <a:rPr lang="fr-FR" dirty="0" smtClean="0"/>
              <a:t> disponibles ou objet d’une pénurie), doivent également être pris en compte</a:t>
            </a:r>
          </a:p>
          <a:p>
            <a:endParaRPr lang="fr-FR"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868346"/>
          </a:xfrm>
        </p:spPr>
        <p:txBody>
          <a:bodyPr/>
          <a:lstStyle/>
          <a:p>
            <a:r>
              <a:rPr lang="fr-FR" b="1" dirty="0" smtClean="0"/>
              <a:t>Bâtir un plan de marketing RH</a:t>
            </a:r>
            <a:endParaRPr lang="fr-FR" b="1" dirty="0"/>
          </a:p>
        </p:txBody>
      </p:sp>
      <p:sp>
        <p:nvSpPr>
          <p:cNvPr id="3" name="Espace réservé du contenu 2"/>
          <p:cNvSpPr>
            <a:spLocks noGrp="1"/>
          </p:cNvSpPr>
          <p:nvPr>
            <p:ph sz="quarter" idx="1"/>
          </p:nvPr>
        </p:nvSpPr>
        <p:spPr/>
        <p:txBody>
          <a:bodyPr>
            <a:normAutofit fontScale="92500" lnSpcReduction="10000"/>
          </a:bodyPr>
          <a:lstStyle/>
          <a:p>
            <a:pPr>
              <a:buNone/>
            </a:pPr>
            <a:r>
              <a:rPr lang="fr-FR" dirty="0" smtClean="0"/>
              <a:t>Le positionnement constitue la ligne stratégique directrice à partir de laquelle construire le plan marketing (ou marketing mix) permettant la mise en œuvre opérationnelle. Il s’articule autour des célèbres « 4P » pour </a:t>
            </a:r>
            <a:r>
              <a:rPr lang="fr-FR" b="1" dirty="0" err="1" smtClean="0">
                <a:solidFill>
                  <a:srgbClr val="FF0000"/>
                </a:solidFill>
              </a:rPr>
              <a:t>product</a:t>
            </a:r>
            <a:r>
              <a:rPr lang="fr-FR" dirty="0" smtClean="0"/>
              <a:t>, </a:t>
            </a:r>
            <a:r>
              <a:rPr lang="fr-FR" b="1" dirty="0" err="1" smtClean="0">
                <a:solidFill>
                  <a:srgbClr val="FF0000"/>
                </a:solidFill>
              </a:rPr>
              <a:t>price</a:t>
            </a:r>
            <a:r>
              <a:rPr lang="fr-FR" dirty="0" smtClean="0"/>
              <a:t>, </a:t>
            </a:r>
            <a:r>
              <a:rPr lang="fr-FR" b="1" dirty="0" smtClean="0">
                <a:solidFill>
                  <a:srgbClr val="FF0000"/>
                </a:solidFill>
              </a:rPr>
              <a:t>place </a:t>
            </a:r>
            <a:r>
              <a:rPr lang="fr-FR" dirty="0" smtClean="0"/>
              <a:t>et </a:t>
            </a:r>
            <a:r>
              <a:rPr lang="fr-FR" b="1" dirty="0" smtClean="0">
                <a:solidFill>
                  <a:srgbClr val="FF0000"/>
                </a:solidFill>
              </a:rPr>
              <a:t>promotion.</a:t>
            </a:r>
            <a:r>
              <a:rPr lang="fr-FR" dirty="0" smtClean="0"/>
              <a:t> </a:t>
            </a:r>
          </a:p>
          <a:p>
            <a:pPr>
              <a:buNone/>
            </a:pPr>
            <a:endParaRPr lang="fr-FR" dirty="0" smtClean="0"/>
          </a:p>
          <a:p>
            <a:pPr>
              <a:buNone/>
            </a:pPr>
            <a:r>
              <a:rPr lang="fr-FR" dirty="0" smtClean="0"/>
              <a:t>La déclinaison en GRH débouche sur l’élaboration du plan marketing RH suivant :</a:t>
            </a:r>
          </a:p>
          <a:p>
            <a:pPr>
              <a:buNone/>
            </a:pPr>
            <a:r>
              <a:rPr lang="fr-FR" dirty="0" smtClean="0"/>
              <a:t>– le produit : emploi,</a:t>
            </a:r>
          </a:p>
          <a:p>
            <a:pPr>
              <a:buNone/>
            </a:pPr>
            <a:r>
              <a:rPr lang="fr-FR" dirty="0" smtClean="0"/>
              <a:t>– le prix : rémunération,</a:t>
            </a:r>
          </a:p>
          <a:p>
            <a:pPr>
              <a:buNone/>
            </a:pPr>
            <a:r>
              <a:rPr lang="fr-FR" dirty="0" smtClean="0"/>
              <a:t>– la distribution : lieu de recherche des candidats et lieu d’exercice,</a:t>
            </a:r>
          </a:p>
          <a:p>
            <a:pPr>
              <a:buNone/>
            </a:pPr>
            <a:r>
              <a:rPr lang="fr-FR" dirty="0" smtClean="0"/>
              <a:t>– la communication : communication institutionnelle.</a:t>
            </a:r>
          </a:p>
          <a:p>
            <a:endParaRPr lang="fr-F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011222"/>
          </a:xfrm>
        </p:spPr>
        <p:txBody>
          <a:bodyPr/>
          <a:lstStyle/>
          <a:p>
            <a:r>
              <a:rPr lang="fr-FR" b="1" dirty="0" smtClean="0">
                <a:solidFill>
                  <a:srgbClr val="FF0000"/>
                </a:solidFill>
              </a:rPr>
              <a:t>1. Le «produit emploi»</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142984"/>
            <a:ext cx="8043890" cy="5330968"/>
          </a:xfrm>
        </p:spPr>
        <p:txBody>
          <a:bodyPr>
            <a:normAutofit fontScale="92500" lnSpcReduction="20000"/>
          </a:bodyPr>
          <a:lstStyle/>
          <a:p>
            <a:pPr>
              <a:buNone/>
            </a:pPr>
            <a:r>
              <a:rPr lang="fr-FR" dirty="0" smtClean="0"/>
              <a:t>Les composantes marketing du produit sont les caractéristiques techniques, la marque, le design, l’emballage, les services associés… En GRH, on distingue les composantes suivantes :</a:t>
            </a:r>
          </a:p>
          <a:p>
            <a:pPr>
              <a:buNone/>
            </a:pPr>
            <a:endParaRPr lang="fr-FR" dirty="0" smtClean="0"/>
          </a:p>
          <a:p>
            <a:pPr>
              <a:buNone/>
            </a:pPr>
            <a:r>
              <a:rPr lang="fr-FR" dirty="0" smtClean="0"/>
              <a:t>– </a:t>
            </a:r>
            <a:r>
              <a:rPr lang="fr-FR" b="1" dirty="0" smtClean="0"/>
              <a:t>conditions d’emploi : </a:t>
            </a:r>
            <a:r>
              <a:rPr lang="fr-FR" dirty="0" smtClean="0"/>
              <a:t>nature du contrat, rémunération…</a:t>
            </a:r>
          </a:p>
          <a:p>
            <a:pPr>
              <a:buNone/>
            </a:pPr>
            <a:r>
              <a:rPr lang="fr-FR" dirty="0" smtClean="0"/>
              <a:t>– </a:t>
            </a:r>
            <a:r>
              <a:rPr lang="fr-FR" b="1" dirty="0" smtClean="0"/>
              <a:t>conditions de travail : </a:t>
            </a:r>
            <a:r>
              <a:rPr lang="fr-FR" dirty="0" smtClean="0"/>
              <a:t>horaires, pénibilité…</a:t>
            </a:r>
          </a:p>
          <a:p>
            <a:pPr>
              <a:buNone/>
            </a:pPr>
            <a:r>
              <a:rPr lang="fr-FR" dirty="0" smtClean="0"/>
              <a:t>– </a:t>
            </a:r>
            <a:r>
              <a:rPr lang="fr-FR" b="1" dirty="0" err="1" smtClean="0"/>
              <a:t>déﬁnition</a:t>
            </a:r>
            <a:r>
              <a:rPr lang="fr-FR" b="1" dirty="0" smtClean="0"/>
              <a:t> du poste : </a:t>
            </a:r>
            <a:r>
              <a:rPr lang="fr-FR" dirty="0" smtClean="0"/>
              <a:t>mission(s) et tâches, compétences, responsabilités…</a:t>
            </a:r>
          </a:p>
          <a:p>
            <a:pPr>
              <a:buNone/>
            </a:pPr>
            <a:r>
              <a:rPr lang="fr-FR" dirty="0" smtClean="0"/>
              <a:t>– </a:t>
            </a:r>
            <a:r>
              <a:rPr lang="fr-FR" b="1" dirty="0" smtClean="0"/>
              <a:t>évolution :</a:t>
            </a:r>
            <a:r>
              <a:rPr lang="fr-FR" dirty="0" smtClean="0"/>
              <a:t> formation, promotion…</a:t>
            </a:r>
          </a:p>
          <a:p>
            <a:pPr>
              <a:buNone/>
            </a:pPr>
            <a:endParaRPr lang="fr-FR" dirty="0" smtClean="0"/>
          </a:p>
          <a:p>
            <a:pPr>
              <a:buNone/>
            </a:pPr>
            <a:r>
              <a:rPr lang="fr-FR" dirty="0" smtClean="0"/>
              <a:t>Les études des attentes des publics de l’entreprise permettent de comprendre quelles sont les composantes les plus importantes pour chacune des cibles et donc ce qu’il conviendra de mettre en avant dans une logique d’attractivité et de </a:t>
            </a:r>
            <a:r>
              <a:rPr lang="fr-FR" dirty="0" err="1" smtClean="0"/>
              <a:t>ﬁdélisation</a:t>
            </a:r>
            <a:r>
              <a:rPr lang="fr-FR" dirty="0" smtClean="0"/>
              <a:t>.</a:t>
            </a:r>
          </a:p>
          <a:p>
            <a:pPr>
              <a:buNone/>
            </a:pPr>
            <a:endParaRPr lang="fr-FR" dirty="0" smtClean="0"/>
          </a:p>
          <a:p>
            <a:endParaRPr lang="fr-F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642918"/>
            <a:ext cx="7467600" cy="725470"/>
          </a:xfrm>
        </p:spPr>
        <p:txBody>
          <a:bodyPr>
            <a:noAutofit/>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
            </a:r>
            <a:br>
              <a:rPr lang="fr-FR" b="1" dirty="0" smtClean="0">
                <a:solidFill>
                  <a:srgbClr val="FF0000"/>
                </a:solidFill>
              </a:rPr>
            </a:br>
            <a:r>
              <a:rPr lang="fr-FR" b="1" dirty="0" smtClean="0">
                <a:solidFill>
                  <a:srgbClr val="FF0000"/>
                </a:solidFill>
              </a:rPr>
              <a:t>2.Le «prix»: la stratégie de rémunération</a:t>
            </a:r>
            <a:br>
              <a:rPr lang="fr-FR" b="1" dirty="0" smtClean="0">
                <a:solidFill>
                  <a:srgbClr val="FF0000"/>
                </a:solidFill>
              </a:rPr>
            </a:br>
            <a:endParaRPr lang="fr-FR" b="1" dirty="0" smtClean="0">
              <a:solidFill>
                <a:srgbClr val="FF0000"/>
              </a:solidFill>
            </a:endParaRPr>
          </a:p>
        </p:txBody>
      </p:sp>
      <p:sp>
        <p:nvSpPr>
          <p:cNvPr id="3" name="Espace réservé du contenu 2"/>
          <p:cNvSpPr>
            <a:spLocks noGrp="1"/>
          </p:cNvSpPr>
          <p:nvPr>
            <p:ph sz="quarter" idx="1"/>
          </p:nvPr>
        </p:nvSpPr>
        <p:spPr>
          <a:xfrm>
            <a:off x="428596" y="1214422"/>
            <a:ext cx="7467600" cy="4873752"/>
          </a:xfrm>
        </p:spPr>
        <p:txBody>
          <a:bodyPr>
            <a:normAutofit fontScale="92500" lnSpcReduction="10000"/>
          </a:bodyPr>
          <a:lstStyle/>
          <a:p>
            <a:pPr>
              <a:buNone/>
            </a:pPr>
            <a:r>
              <a:rPr lang="fr-FR" dirty="0" smtClean="0"/>
              <a:t>Élasticité de la demande par rapport au prix, prix psychologique ou encore calcul des coûts, de nombreux outils permettent en marketing de déﬁnir une stratégie de prix :</a:t>
            </a:r>
          </a:p>
          <a:p>
            <a:pPr>
              <a:buNone/>
            </a:pPr>
            <a:r>
              <a:rPr lang="fr-FR" dirty="0" smtClean="0"/>
              <a:t>–</a:t>
            </a:r>
            <a:r>
              <a:rPr lang="fr-FR" b="1" dirty="0" smtClean="0"/>
              <a:t>domination par les coûts : </a:t>
            </a:r>
            <a:r>
              <a:rPr lang="fr-FR" dirty="0" smtClean="0"/>
              <a:t>le prix est le plus bas possible mais l’entreprise tente de compenser cela par des volumes de vente importants ;</a:t>
            </a:r>
          </a:p>
          <a:p>
            <a:pPr>
              <a:buNone/>
            </a:pPr>
            <a:r>
              <a:rPr lang="fr-FR" dirty="0" smtClean="0"/>
              <a:t>– </a:t>
            </a:r>
            <a:r>
              <a:rPr lang="fr-FR" b="1" dirty="0" smtClean="0"/>
              <a:t>alignement : </a:t>
            </a:r>
            <a:r>
              <a:rPr lang="fr-FR" dirty="0" smtClean="0"/>
              <a:t>le prix est relativement conforme aux prix du marché, ce n’est pas un élément central du mix ;</a:t>
            </a:r>
          </a:p>
          <a:p>
            <a:pPr>
              <a:buNone/>
            </a:pPr>
            <a:r>
              <a:rPr lang="fr-FR" dirty="0" smtClean="0"/>
              <a:t>– </a:t>
            </a:r>
            <a:r>
              <a:rPr lang="fr-FR" b="1" dirty="0" smtClean="0"/>
              <a:t>différenciation/écrémage : </a:t>
            </a:r>
            <a:r>
              <a:rPr lang="fr-FR" dirty="0" smtClean="0"/>
              <a:t>le prix est volontairement élevé pour permettre l’offre d’un produit plutôt haut de gamme, à marge élevée et proposant des attributs distinctifs au produit.</a:t>
            </a:r>
          </a:p>
          <a:p>
            <a:endParaRPr lang="fr-F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428604"/>
            <a:ext cx="8429684" cy="6045348"/>
          </a:xfrm>
        </p:spPr>
        <p:txBody>
          <a:bodyPr>
            <a:normAutofit fontScale="92500" lnSpcReduction="20000"/>
          </a:bodyPr>
          <a:lstStyle/>
          <a:p>
            <a:pPr>
              <a:buNone/>
            </a:pPr>
            <a:r>
              <a:rPr lang="fr-FR" dirty="0" smtClean="0"/>
              <a:t>En GRH, différentes stratégies de rémunération sont elles aussi envisageables :</a:t>
            </a:r>
          </a:p>
          <a:p>
            <a:pPr>
              <a:buNone/>
            </a:pPr>
            <a:r>
              <a:rPr lang="fr-FR" dirty="0" smtClean="0"/>
              <a:t>–</a:t>
            </a:r>
            <a:r>
              <a:rPr lang="fr-FR" b="1" dirty="0" smtClean="0"/>
              <a:t>rémunération supérieure au marché : </a:t>
            </a:r>
            <a:r>
              <a:rPr lang="fr-FR" dirty="0" smtClean="0"/>
              <a:t>cette stratégie peut être assimilée à une stratégie instrumentale d’attraction et de </a:t>
            </a:r>
            <a:r>
              <a:rPr lang="fr-FR" dirty="0" err="1" smtClean="0"/>
              <a:t>ﬁdélisation</a:t>
            </a:r>
            <a:r>
              <a:rPr lang="fr-FR" dirty="0" smtClean="0"/>
              <a:t>. Bien sûr, il est aussi possible d’y voir une démarche intrinsèque de partage des fruits de la performance de l’entreprise ;</a:t>
            </a:r>
          </a:p>
          <a:p>
            <a:pPr>
              <a:buNone/>
            </a:pPr>
            <a:r>
              <a:rPr lang="fr-FR" b="1" dirty="0" smtClean="0"/>
              <a:t>– stratégie d’alignement : </a:t>
            </a:r>
            <a:r>
              <a:rPr lang="fr-FR" dirty="0" smtClean="0"/>
              <a:t>comme en marketing, la stratégie d’alignement sur les pratiques du marché ne renvoie pas de message particulier aux cibles, d’autres aspects de l’offre RH devront être mis en avant ;</a:t>
            </a:r>
          </a:p>
          <a:p>
            <a:pPr>
              <a:buNone/>
            </a:pPr>
            <a:r>
              <a:rPr lang="fr-FR" dirty="0" smtClean="0"/>
              <a:t>– </a:t>
            </a:r>
            <a:r>
              <a:rPr lang="fr-FR" b="1" dirty="0" smtClean="0"/>
              <a:t>rémunération inférieure au marché : </a:t>
            </a:r>
            <a:r>
              <a:rPr lang="fr-FR" dirty="0" smtClean="0"/>
              <a:t>certaines entreprises n’ont évidemment pas les ressources </a:t>
            </a:r>
            <a:r>
              <a:rPr lang="fr-FR" dirty="0" err="1" smtClean="0"/>
              <a:t>ﬁnancières</a:t>
            </a:r>
            <a:r>
              <a:rPr lang="fr-FR" dirty="0" smtClean="0"/>
              <a:t> pour dépasser ou même s’aligner sur les salaires du marché mais elles peuvent aussi choisir délibérément une rémunération inférieure au marché, soit qu’elles assument le turnover que cela génère, soit qu’elles préfèrent axer leurs efforts </a:t>
            </a:r>
            <a:r>
              <a:rPr lang="fr-FR" dirty="0" err="1" smtClean="0"/>
              <a:t>ﬁnanciers</a:t>
            </a:r>
            <a:r>
              <a:rPr lang="fr-FR" dirty="0" smtClean="0"/>
              <a:t> sur d’autres points de leur politique RH (ex. : formation). </a:t>
            </a:r>
          </a:p>
          <a:p>
            <a:pPr>
              <a:buNone/>
            </a:pPr>
            <a:endParaRPr lang="fr-FR" dirty="0" smtClean="0"/>
          </a:p>
          <a:p>
            <a:pPr>
              <a:buNone/>
            </a:pPr>
            <a:endParaRPr lang="fr-F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3. Distribution</a:t>
            </a:r>
          </a:p>
        </p:txBody>
      </p:sp>
      <p:sp>
        <p:nvSpPr>
          <p:cNvPr id="3" name="Espace réservé du contenu 2"/>
          <p:cNvSpPr>
            <a:spLocks noGrp="1"/>
          </p:cNvSpPr>
          <p:nvPr>
            <p:ph sz="quarter" idx="1"/>
          </p:nvPr>
        </p:nvSpPr>
        <p:spPr/>
        <p:txBody>
          <a:bodyPr/>
          <a:lstStyle/>
          <a:p>
            <a:pPr>
              <a:buNone/>
            </a:pPr>
            <a:r>
              <a:rPr lang="fr-FR" dirty="0" smtClean="0"/>
              <a:t>La distribution est assurée en marketing via des « canaux » de distribution (grandes et moyennes surfaces o, boutiques spécialisées, e-commerce…). </a:t>
            </a:r>
          </a:p>
          <a:p>
            <a:pPr>
              <a:buNone/>
            </a:pPr>
            <a:r>
              <a:rPr lang="fr-FR" dirty="0" smtClean="0"/>
              <a:t>De la même manière, la distribution du produit-emploi utilise des canaux que nous allons ici distinguer selon que l’on se situe dans une démarche d’attraction ou de </a:t>
            </a:r>
            <a:r>
              <a:rPr lang="fr-FR" dirty="0" err="1" smtClean="0"/>
              <a:t>ﬁdélisation</a:t>
            </a:r>
            <a:r>
              <a:rPr lang="fr-FR" dirty="0" smtClean="0"/>
              <a:t>.</a:t>
            </a:r>
          </a:p>
          <a:p>
            <a:endParaRPr lang="fr-FR"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972452" cy="654032"/>
          </a:xfrm>
        </p:spPr>
        <p:txBody>
          <a:bodyPr>
            <a:normAutofit/>
          </a:bodyPr>
          <a:lstStyle/>
          <a:p>
            <a:r>
              <a:rPr lang="fr-FR" b="1" dirty="0" smtClean="0">
                <a:solidFill>
                  <a:schemeClr val="tx1"/>
                </a:solidFill>
              </a:rPr>
              <a:t>Le lieu de recherche des candidats</a:t>
            </a:r>
            <a:endParaRPr lang="fr-FR" b="1" dirty="0">
              <a:solidFill>
                <a:schemeClr val="tx1"/>
              </a:solidFill>
            </a:endParaRPr>
          </a:p>
        </p:txBody>
      </p:sp>
      <p:sp>
        <p:nvSpPr>
          <p:cNvPr id="3" name="Espace réservé du contenu 2"/>
          <p:cNvSpPr>
            <a:spLocks noGrp="1"/>
          </p:cNvSpPr>
          <p:nvPr>
            <p:ph sz="quarter" idx="1"/>
          </p:nvPr>
        </p:nvSpPr>
        <p:spPr>
          <a:xfrm>
            <a:off x="457200" y="1285860"/>
            <a:ext cx="7829576" cy="5188092"/>
          </a:xfrm>
        </p:spPr>
        <p:txBody>
          <a:bodyPr>
            <a:normAutofit fontScale="85000" lnSpcReduction="10000"/>
          </a:bodyPr>
          <a:lstStyle/>
          <a:p>
            <a:pPr>
              <a:buNone/>
            </a:pPr>
            <a:r>
              <a:rPr lang="fr-FR" dirty="0" smtClean="0"/>
              <a:t>On observe une tendance vers une distribution </a:t>
            </a:r>
            <a:r>
              <a:rPr lang="fr-FR" dirty="0" err="1" smtClean="0"/>
              <a:t>multicanal</a:t>
            </a:r>
            <a:r>
              <a:rPr lang="fr-FR" dirty="0" smtClean="0"/>
              <a:t> de l’emploi produit dans le cadre d’une stratégie de </a:t>
            </a:r>
            <a:r>
              <a:rPr lang="fr-FR" dirty="0" err="1" smtClean="0"/>
              <a:t>ﬁdélisation</a:t>
            </a:r>
            <a:r>
              <a:rPr lang="fr-FR" dirty="0" smtClean="0"/>
              <a:t>. En effet, les entreprises multiplient les outils de </a:t>
            </a:r>
            <a:r>
              <a:rPr lang="fr-FR" dirty="0" err="1" smtClean="0"/>
              <a:t>sourcing</a:t>
            </a:r>
            <a:r>
              <a:rPr lang="fr-FR" dirty="0" smtClean="0"/>
              <a:t>, particulièrement lorsqu’il s’agit de choisir une combinaison adaptée aux attentes des cibles visées :</a:t>
            </a:r>
          </a:p>
          <a:p>
            <a:pPr>
              <a:buNone/>
            </a:pPr>
            <a:r>
              <a:rPr lang="fr-FR" dirty="0" smtClean="0"/>
              <a:t>– marché « interne » (mobilité),</a:t>
            </a:r>
          </a:p>
          <a:p>
            <a:pPr>
              <a:buNone/>
            </a:pPr>
            <a:r>
              <a:rPr lang="fr-FR" dirty="0" smtClean="0"/>
              <a:t>– Internet (réseaux sociaux et professionnel…),</a:t>
            </a:r>
          </a:p>
          <a:p>
            <a:pPr>
              <a:buNone/>
            </a:pPr>
            <a:r>
              <a:rPr lang="fr-FR" dirty="0" smtClean="0"/>
              <a:t>– événement (salons, ..)</a:t>
            </a:r>
          </a:p>
          <a:p>
            <a:pPr>
              <a:buNone/>
            </a:pPr>
            <a:r>
              <a:rPr lang="fr-FR" dirty="0" smtClean="0"/>
              <a:t>– presse,</a:t>
            </a:r>
          </a:p>
          <a:p>
            <a:pPr>
              <a:buNone/>
            </a:pPr>
            <a:r>
              <a:rPr lang="fr-FR" dirty="0" smtClean="0"/>
              <a:t>– agences d’emploi,</a:t>
            </a:r>
          </a:p>
          <a:p>
            <a:pPr>
              <a:buNone/>
            </a:pPr>
            <a:r>
              <a:rPr lang="fr-FR" dirty="0" smtClean="0"/>
              <a:t>– relations universités, écoles et centres de formation.</a:t>
            </a:r>
          </a:p>
          <a:p>
            <a:pPr>
              <a:buNone/>
            </a:pPr>
            <a:endParaRPr lang="fr-FR" dirty="0" smtClean="0"/>
          </a:p>
          <a:p>
            <a:pPr>
              <a:buNone/>
            </a:pPr>
            <a:r>
              <a:rPr lang="fr-FR" dirty="0" smtClean="0"/>
              <a:t>Par exemple, on privilégiera les réseaux sociaux et les relations écoles/universités pour recruter des jeunes diplômés ou les agences d’emploi et Pôle emploi pour des plus bas niveaux de </a:t>
            </a:r>
            <a:r>
              <a:rPr lang="fr-FR" dirty="0" err="1" smtClean="0"/>
              <a:t>qualiﬁcations</a:t>
            </a:r>
            <a:r>
              <a:rPr lang="fr-FR" dirty="0" smtClean="0"/>
              <a:t> sur des missions ponctuelles.</a:t>
            </a:r>
          </a:p>
          <a:p>
            <a:endParaRPr lang="fr-FR"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868346"/>
          </a:xfrm>
        </p:spPr>
        <p:txBody>
          <a:bodyPr/>
          <a:lstStyle/>
          <a:p>
            <a:r>
              <a:rPr lang="fr-FR" b="1" dirty="0" smtClean="0">
                <a:solidFill>
                  <a:schemeClr val="tx1"/>
                </a:solidFill>
              </a:rPr>
              <a:t>Le lieu d’exercice</a:t>
            </a:r>
          </a:p>
        </p:txBody>
      </p:sp>
      <p:sp>
        <p:nvSpPr>
          <p:cNvPr id="3" name="Espace réservé du contenu 2"/>
          <p:cNvSpPr>
            <a:spLocks noGrp="1"/>
          </p:cNvSpPr>
          <p:nvPr>
            <p:ph sz="quarter" idx="1"/>
          </p:nvPr>
        </p:nvSpPr>
        <p:spPr/>
        <p:txBody>
          <a:bodyPr>
            <a:normAutofit/>
          </a:bodyPr>
          <a:lstStyle/>
          <a:p>
            <a:pPr>
              <a:buNone/>
            </a:pPr>
            <a:r>
              <a:rPr lang="fr-FR" dirty="0" smtClean="0"/>
              <a:t>Restructurations, impact des nouvelles technologies, nouvelles attentes des salariés, le lieu d’exercice du travail fait de plus en plus l’objet d’interrogations des entreprises pour comprendre les attentes des candidats et des collaborateurs :</a:t>
            </a:r>
          </a:p>
          <a:p>
            <a:pPr>
              <a:buNone/>
            </a:pPr>
            <a:r>
              <a:rPr lang="fr-FR" dirty="0" smtClean="0"/>
              <a:t>– Quelles sont les régions ou villes attractives ?</a:t>
            </a:r>
          </a:p>
          <a:p>
            <a:pPr>
              <a:buNone/>
            </a:pPr>
            <a:r>
              <a:rPr lang="fr-FR" dirty="0" smtClean="0"/>
              <a:t>– Faut-il s’installer dans une zone d’activités ou en centre-ville ?</a:t>
            </a:r>
          </a:p>
          <a:p>
            <a:pPr>
              <a:buNone/>
            </a:pPr>
            <a:r>
              <a:rPr lang="fr-FR" dirty="0" smtClean="0"/>
              <a:t>– Les salariés souhaitent-ils exercer en télétravail ?</a:t>
            </a:r>
          </a:p>
          <a:p>
            <a:pPr>
              <a:buNone/>
            </a:pPr>
            <a:r>
              <a:rPr lang="fr-FR" dirty="0" smtClean="0"/>
              <a:t>–Quelles sont les attentes en termes d’espaces de travail personnels et collectifs ?</a:t>
            </a:r>
          </a:p>
          <a:p>
            <a:endParaRPr lang="fr-F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0"/>
            <a:ext cx="7467600" cy="714356"/>
          </a:xfrm>
        </p:spPr>
        <p:txBody>
          <a:bodyPr/>
          <a:lstStyle/>
          <a:p>
            <a:r>
              <a:rPr lang="fr-FR" b="1" dirty="0" smtClean="0">
                <a:solidFill>
                  <a:srgbClr val="FF0000"/>
                </a:solidFill>
              </a:rPr>
              <a:t>4. La communication</a:t>
            </a:r>
          </a:p>
        </p:txBody>
      </p:sp>
      <p:sp>
        <p:nvSpPr>
          <p:cNvPr id="3" name="Espace réservé du contenu 2"/>
          <p:cNvSpPr>
            <a:spLocks noGrp="1"/>
          </p:cNvSpPr>
          <p:nvPr>
            <p:ph sz="quarter" idx="1"/>
          </p:nvPr>
        </p:nvSpPr>
        <p:spPr>
          <a:xfrm>
            <a:off x="214282" y="1571612"/>
            <a:ext cx="8286808" cy="4902340"/>
          </a:xfrm>
        </p:spPr>
        <p:txBody>
          <a:bodyPr>
            <a:normAutofit/>
          </a:bodyPr>
          <a:lstStyle/>
          <a:p>
            <a:pPr>
              <a:buNone/>
            </a:pPr>
            <a:r>
              <a:rPr lang="fr-FR" dirty="0" smtClean="0"/>
              <a:t>La communication du marketing RH prend la forme d’une communication </a:t>
            </a:r>
            <a:r>
              <a:rPr lang="fr-FR" dirty="0" err="1" smtClean="0"/>
              <a:t>corporate</a:t>
            </a:r>
            <a:r>
              <a:rPr lang="fr-FR" dirty="0" smtClean="0"/>
              <a:t> qui va mettre en avant les valeurs de l’entreprise et renforcer son image employeur, notamment dans le cadre de la </a:t>
            </a:r>
            <a:r>
              <a:rPr lang="fr-FR" dirty="0" err="1" smtClean="0"/>
              <a:t>ﬁdélisation</a:t>
            </a:r>
            <a:r>
              <a:rPr lang="fr-FR" dirty="0" smtClean="0"/>
              <a:t>.</a:t>
            </a:r>
          </a:p>
          <a:p>
            <a:pPr>
              <a:buNone/>
            </a:pPr>
            <a:endParaRPr lang="fr-FR" dirty="0" smtClean="0"/>
          </a:p>
          <a:p>
            <a:pPr>
              <a:buNone/>
            </a:pPr>
            <a:r>
              <a:rPr lang="fr-FR" dirty="0" smtClean="0"/>
              <a:t> Parmi les outils de la communication </a:t>
            </a:r>
            <a:r>
              <a:rPr lang="fr-FR" dirty="0" err="1" smtClean="0"/>
              <a:t>corporate</a:t>
            </a:r>
            <a:r>
              <a:rPr lang="fr-FR" dirty="0" smtClean="0"/>
              <a:t>, on peut souligner en particulier le développement des « sites carrières » pour améliorer l’attractivité. Compte tenu de leurs nombreuses fonctionnalités, ils constituent un outil privilégié de personnalisation de la relation avec les candidats potentiels dans une logique de « candidate </a:t>
            </a:r>
            <a:r>
              <a:rPr lang="fr-FR" dirty="0" err="1" smtClean="0"/>
              <a:t>relationship</a:t>
            </a:r>
            <a:r>
              <a:rPr lang="fr-FR" dirty="0" smtClean="0"/>
              <a:t> management » :</a:t>
            </a:r>
          </a:p>
          <a:p>
            <a:endParaRPr lang="fr-FR"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428604"/>
            <a:ext cx="8358246" cy="5857916"/>
          </a:xfrm>
        </p:spPr>
        <p:txBody>
          <a:bodyPr>
            <a:normAutofit fontScale="92500" lnSpcReduction="20000"/>
          </a:bodyPr>
          <a:lstStyle/>
          <a:p>
            <a:pPr>
              <a:buNone/>
            </a:pPr>
            <a:r>
              <a:rPr lang="fr-FR" dirty="0" smtClean="0"/>
              <a:t>–informations métiers (</a:t>
            </a:r>
            <a:r>
              <a:rPr lang="fr-FR" dirty="0" err="1" smtClean="0"/>
              <a:t>ﬁches</a:t>
            </a:r>
            <a:r>
              <a:rPr lang="fr-FR" dirty="0" smtClean="0"/>
              <a:t>, descriptions, témoignages de collaborateurs…) ;</a:t>
            </a:r>
          </a:p>
          <a:p>
            <a:pPr>
              <a:buNone/>
            </a:pPr>
            <a:r>
              <a:rPr lang="fr-FR" dirty="0" smtClean="0"/>
              <a:t>– échange avec les acteurs du recrutement mais aussi avec les salariés de l’entreprise ;</a:t>
            </a:r>
          </a:p>
          <a:p>
            <a:pPr>
              <a:buNone/>
            </a:pPr>
            <a:r>
              <a:rPr lang="fr-FR" dirty="0" smtClean="0"/>
              <a:t>– consultation des offres ;</a:t>
            </a:r>
          </a:p>
          <a:p>
            <a:pPr>
              <a:buNone/>
            </a:pPr>
            <a:r>
              <a:rPr lang="fr-FR" dirty="0" smtClean="0"/>
              <a:t>– conseils et informations sur les procédures de recrutement ;</a:t>
            </a:r>
          </a:p>
          <a:p>
            <a:pPr>
              <a:buNone/>
            </a:pPr>
            <a:r>
              <a:rPr lang="fr-FR" dirty="0" smtClean="0"/>
              <a:t>– candidatures en ligne ;</a:t>
            </a:r>
          </a:p>
          <a:p>
            <a:pPr>
              <a:buNone/>
            </a:pPr>
            <a:r>
              <a:rPr lang="fr-FR" dirty="0" smtClean="0"/>
              <a:t>– gestion des candidatures ;</a:t>
            </a:r>
          </a:p>
          <a:p>
            <a:pPr>
              <a:buNone/>
            </a:pPr>
            <a:r>
              <a:rPr lang="fr-FR" dirty="0" smtClean="0"/>
              <a:t>– alertes mails ou SMS ;</a:t>
            </a:r>
          </a:p>
          <a:p>
            <a:pPr>
              <a:buNone/>
            </a:pPr>
            <a:r>
              <a:rPr lang="fr-FR" dirty="0" smtClean="0"/>
              <a:t>– opérations ciblées avec le lancement de sites éphémères…</a:t>
            </a:r>
          </a:p>
          <a:p>
            <a:pPr>
              <a:buNone/>
            </a:pPr>
            <a:endParaRPr lang="fr-FR" dirty="0" smtClean="0"/>
          </a:p>
          <a:p>
            <a:pPr>
              <a:buNone/>
            </a:pPr>
            <a:r>
              <a:rPr lang="fr-FR" dirty="0" smtClean="0"/>
              <a:t>L’</a:t>
            </a:r>
            <a:r>
              <a:rPr lang="fr-FR" dirty="0" err="1" smtClean="0"/>
              <a:t>efﬁcacité</a:t>
            </a:r>
            <a:r>
              <a:rPr lang="fr-FR" dirty="0" smtClean="0"/>
              <a:t> des sites carrières se mesure bien évidemment à la quantité de CV récoltés mais la logique quantitative est de moins en moins recherchée. Questionnaires d’évaluation aux visiteurs, taux de transformation « recrutement effectif/réception CV », temps passé sur le site sont autant d’outils qui apportent des informations précieuses sur l’intérêt porté à l’entreprise</a:t>
            </a:r>
          </a:p>
          <a:p>
            <a:pPr>
              <a:buNone/>
            </a:pPr>
            <a:endParaRPr lang="fr-FR" dirty="0" smtClean="0"/>
          </a:p>
          <a:p>
            <a:endParaRPr lang="fr-F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25470"/>
          </a:xfrm>
        </p:spPr>
        <p:txBody>
          <a:bodyPr/>
          <a:lstStyle/>
          <a:p>
            <a:pPr algn="ctr"/>
            <a:r>
              <a:rPr lang="fr-FR" dirty="0" smtClean="0"/>
              <a:t>A RETENIR </a:t>
            </a:r>
            <a:endParaRPr lang="fr-FR" dirty="0"/>
          </a:p>
        </p:txBody>
      </p:sp>
      <p:sp>
        <p:nvSpPr>
          <p:cNvPr id="3" name="Espace réservé du contenu 2"/>
          <p:cNvSpPr>
            <a:spLocks noGrp="1"/>
          </p:cNvSpPr>
          <p:nvPr>
            <p:ph sz="quarter" idx="1"/>
          </p:nvPr>
        </p:nvSpPr>
        <p:spPr>
          <a:xfrm>
            <a:off x="457200" y="1428736"/>
            <a:ext cx="8186766" cy="5045216"/>
          </a:xfrm>
        </p:spPr>
        <p:txBody>
          <a:bodyPr>
            <a:normAutofit/>
          </a:bodyPr>
          <a:lstStyle/>
          <a:p>
            <a:pPr>
              <a:buNone/>
            </a:pPr>
            <a:r>
              <a:rPr lang="fr-FR" dirty="0" smtClean="0"/>
              <a:t>La démarche de marketing RH suppose de décliner les outils de marketing  traditionnel et donc d’envisager l’emploi comme un produit.</a:t>
            </a:r>
          </a:p>
          <a:p>
            <a:pPr>
              <a:buNone/>
            </a:pPr>
            <a:endParaRPr lang="fr-FR" dirty="0" smtClean="0"/>
          </a:p>
          <a:p>
            <a:pPr>
              <a:buNone/>
            </a:pPr>
            <a:r>
              <a:rPr lang="fr-FR" dirty="0" smtClean="0"/>
              <a:t>À l’instar du marketing, le marketing RH a deux objectifs : attirer et </a:t>
            </a:r>
            <a:r>
              <a:rPr lang="fr-FR" dirty="0" err="1" smtClean="0"/>
              <a:t>ﬁdéliser</a:t>
            </a:r>
            <a:r>
              <a:rPr lang="fr-FR" dirty="0" smtClean="0"/>
              <a:t> les collaborateurs en renforçant l’attachement à la « marque employeur » (employer </a:t>
            </a:r>
            <a:r>
              <a:rPr lang="fr-FR" dirty="0" err="1" smtClean="0"/>
              <a:t>branding</a:t>
            </a:r>
            <a:r>
              <a:rPr lang="fr-FR" dirty="0" smtClean="0"/>
              <a:t>).</a:t>
            </a:r>
          </a:p>
          <a:p>
            <a:pPr>
              <a:buNone/>
            </a:pPr>
            <a:endParaRPr lang="fr-FR" dirty="0" smtClean="0"/>
          </a:p>
          <a:p>
            <a:pPr>
              <a:buNone/>
            </a:pPr>
            <a:r>
              <a:rPr lang="fr-FR" dirty="0" smtClean="0"/>
              <a:t>La stratégie de positionnement s’appuie sur une analyse de marché qui comprend l’étude de l’offre (les « concurrents ») et de la demande (les « cibles »).</a:t>
            </a:r>
          </a:p>
          <a:p>
            <a:pPr>
              <a:buNone/>
            </a:pPr>
            <a:endParaRPr lang="fr-FR" dirty="0" smtClean="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428604"/>
            <a:ext cx="8858280" cy="6045348"/>
          </a:xfrm>
        </p:spPr>
        <p:txBody>
          <a:bodyPr>
            <a:normAutofit fontScale="77500" lnSpcReduction="20000"/>
          </a:bodyPr>
          <a:lstStyle/>
          <a:p>
            <a:pPr>
              <a:buNone/>
            </a:pPr>
            <a:r>
              <a:rPr lang="fr-FR" dirty="0" smtClean="0"/>
              <a:t>La logique générale peut être appliquée de manière plus restreinte en utilisant une ou plusieurs clés d’entrée. Elles vont permettre de déﬁnir le périmètre des besoins en ressources humaines pour construire la GPEC. </a:t>
            </a:r>
          </a:p>
          <a:p>
            <a:pPr>
              <a:buNone/>
            </a:pPr>
            <a:endParaRPr lang="fr-FR" dirty="0" smtClean="0"/>
          </a:p>
          <a:p>
            <a:pPr>
              <a:buNone/>
            </a:pPr>
            <a:r>
              <a:rPr lang="fr-FR" dirty="0" smtClean="0"/>
              <a:t>Voici quelques-unes des clés d’entrée les plus fréquemment utilisées (le terme étant relativement  incontournable) :</a:t>
            </a:r>
          </a:p>
          <a:p>
            <a:pPr>
              <a:buNone/>
            </a:pPr>
            <a:r>
              <a:rPr lang="fr-FR" dirty="0" smtClean="0"/>
              <a:t>–Le terme : Quels seront mes besoins en ressources humaines dans un an ? dans 10 ans ?</a:t>
            </a:r>
          </a:p>
          <a:p>
            <a:pPr>
              <a:buNone/>
            </a:pPr>
            <a:r>
              <a:rPr lang="fr-FR" dirty="0" smtClean="0"/>
              <a:t>–Les sites/les pays/marchés : De quelles ressources humaines aurons-nous besoin sur le site de Tanger? De quelles ressources humaines aurons-nous besoin en Afrique ?</a:t>
            </a:r>
          </a:p>
          <a:p>
            <a:pPr>
              <a:buNone/>
            </a:pPr>
            <a:r>
              <a:rPr lang="fr-FR" dirty="0" smtClean="0"/>
              <a:t>– Les métiers : Quelles seront les ressources humaines de la fonction achat ?</a:t>
            </a:r>
          </a:p>
          <a:p>
            <a:pPr>
              <a:buNone/>
            </a:pPr>
            <a:r>
              <a:rPr lang="fr-FR" dirty="0" smtClean="0"/>
              <a:t>Les projets : Quelles ressources humaines sont nécessaires pour lancer ce nouveau produit ? Quelles ressources humaines sont nécessaires pour ouvrir cette nouvelle usine de production ?...</a:t>
            </a:r>
          </a:p>
          <a:p>
            <a:pPr>
              <a:buNone/>
            </a:pPr>
            <a:endParaRPr lang="fr-FR" dirty="0" smtClean="0"/>
          </a:p>
          <a:p>
            <a:pPr>
              <a:buNone/>
            </a:pPr>
            <a:r>
              <a:rPr lang="fr-FR" dirty="0" smtClean="0"/>
              <a:t>Plus l’entreprise multipliera les clés d’entrée, plus la GPEC sera restreinte et  il sera alors évidemment plus aisé de la construire : De quelles ressources humaines aurons-nous besoin dans deux ans dans l’équipe technique Kenitra pour lancer notre nouveau site?</a:t>
            </a:r>
          </a:p>
          <a:p>
            <a:endParaRPr lang="fr-FR"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642910" y="1214422"/>
            <a:ext cx="7467600" cy="4873752"/>
          </a:xfrm>
        </p:spPr>
        <p:txBody>
          <a:bodyPr>
            <a:normAutofit fontScale="92500" lnSpcReduction="20000"/>
          </a:bodyPr>
          <a:lstStyle/>
          <a:p>
            <a:pPr>
              <a:buNone/>
            </a:pPr>
            <a:r>
              <a:rPr lang="fr-FR" dirty="0" smtClean="0"/>
              <a:t>Le positionnement est la manière dont est perçu le produit emploi de  l’entre prise.</a:t>
            </a:r>
          </a:p>
          <a:p>
            <a:pPr>
              <a:buNone/>
            </a:pPr>
            <a:endParaRPr lang="fr-FR" dirty="0" smtClean="0"/>
          </a:p>
          <a:p>
            <a:pPr>
              <a:buNone/>
            </a:pPr>
            <a:r>
              <a:rPr lang="fr-FR" dirty="0" smtClean="0"/>
              <a:t>Le passage d’un marketing transactionnel à un marketing relationnel permet d’envisager la construction d’une relation d’emploi personnalisée, gérée dans le cadre d’un ERM (</a:t>
            </a:r>
            <a:r>
              <a:rPr lang="fr-FR" dirty="0" err="1" smtClean="0"/>
              <a:t>employee</a:t>
            </a:r>
            <a:r>
              <a:rPr lang="fr-FR" dirty="0" smtClean="0"/>
              <a:t> </a:t>
            </a:r>
            <a:r>
              <a:rPr lang="fr-FR" dirty="0" err="1" smtClean="0"/>
              <a:t>relationship</a:t>
            </a:r>
            <a:r>
              <a:rPr lang="fr-FR" dirty="0" smtClean="0"/>
              <a:t> management).</a:t>
            </a:r>
          </a:p>
          <a:p>
            <a:pPr>
              <a:buNone/>
            </a:pPr>
            <a:endParaRPr lang="fr-FR" dirty="0" smtClean="0"/>
          </a:p>
          <a:p>
            <a:pPr>
              <a:buNone/>
            </a:pPr>
            <a:r>
              <a:rPr lang="fr-FR" dirty="0" smtClean="0"/>
              <a:t>L’opérationnalisation du positionnement se fait au travers du plan  marketing RH, déclinaison des « 4P » du marketing : le produit : emploi ; le prix : rémunération ; la distribution : lieu de recherche des candidats et lieu d’exercice;  la communication : communication institutionnelle</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45785</TotalTime>
  <Words>9694</Words>
  <Application>Microsoft Office PowerPoint</Application>
  <PresentationFormat>Affichage à l'écran (4:3)</PresentationFormat>
  <Paragraphs>722</Paragraphs>
  <Slides>90</Slides>
  <Notes>16</Notes>
  <HiddenSlides>0</HiddenSlides>
  <MMClips>0</MMClips>
  <ScaleCrop>false</ScaleCrop>
  <HeadingPairs>
    <vt:vector size="4" baseType="variant">
      <vt:variant>
        <vt:lpstr>Thème</vt:lpstr>
      </vt:variant>
      <vt:variant>
        <vt:i4>1</vt:i4>
      </vt:variant>
      <vt:variant>
        <vt:lpstr>Titres des diapositives</vt:lpstr>
      </vt:variant>
      <vt:variant>
        <vt:i4>90</vt:i4>
      </vt:variant>
    </vt:vector>
  </HeadingPairs>
  <TitlesOfParts>
    <vt:vector size="91" baseType="lpstr">
      <vt:lpstr>Oriel</vt:lpstr>
      <vt:lpstr> Module GESTION DES RESSOURCES HUMAINES </vt:lpstr>
      <vt:lpstr>Diapositive 2</vt:lpstr>
      <vt:lpstr>Évolution de la gestion de l’emploi</vt:lpstr>
      <vt:lpstr>Diapositive 4</vt:lpstr>
      <vt:lpstr>Diapositive 5</vt:lpstr>
      <vt:lpstr>A – Définitions</vt:lpstr>
      <vt:lpstr>La logique générale de GPEC</vt:lpstr>
      <vt:lpstr>Mise en œuvre de la gestion prévisionnelle</vt:lpstr>
      <vt:lpstr>Diapositive 9</vt:lpstr>
      <vt:lpstr>Mise en œuvre du processus de GPEC </vt:lpstr>
      <vt:lpstr>Besoins en ressources humaines</vt:lpstr>
      <vt:lpstr>Analyse d’écarts</vt:lpstr>
      <vt:lpstr>(1/1) Pénurie totale</vt:lpstr>
      <vt:lpstr>(1/3) Compétences manquantes </vt:lpstr>
      <vt:lpstr>(3/3) Excès </vt:lpstr>
      <vt:lpstr>(3/1) Effectif insufﬁsant </vt:lpstr>
      <vt:lpstr>(2/2) Équilibre </vt:lpstr>
      <vt:lpstr>Ajustement</vt:lpstr>
      <vt:lpstr>la notion de compétence </vt:lpstr>
      <vt:lpstr>Diapositive 20</vt:lpstr>
      <vt:lpstr>La notion de compétence</vt:lpstr>
      <vt:lpstr>Diapositive 22</vt:lpstr>
      <vt:lpstr>Les cinq stades d’acquisition de la compétence </vt:lpstr>
      <vt:lpstr>Diapositive 24</vt:lpstr>
      <vt:lpstr>Diapositive 25</vt:lpstr>
      <vt:lpstr>Les enjeux de la GPEC</vt:lpstr>
      <vt:lpstr>Diapositive 27</vt:lpstr>
      <vt:lpstr>Diapositive 28</vt:lpstr>
      <vt:lpstr>Diapositive 29</vt:lpstr>
      <vt:lpstr>Diapositive 30</vt:lpstr>
      <vt:lpstr>La gpec et la politique de l’emploi</vt:lpstr>
      <vt:lpstr>Diapositive 32</vt:lpstr>
      <vt:lpstr>Les acteurs de la gpec</vt:lpstr>
      <vt:lpstr>Diapositive 34</vt:lpstr>
      <vt:lpstr>Le processus GPEC</vt:lpstr>
      <vt:lpstr>Les outils de la GPEC</vt:lpstr>
      <vt:lpstr>Diapositive 37</vt:lpstr>
      <vt:lpstr>Diapositive 38</vt:lpstr>
      <vt:lpstr>Diapositive 39</vt:lpstr>
      <vt:lpstr>Diapositive 40</vt:lpstr>
      <vt:lpstr>B- Les outils d’accompagnement</vt:lpstr>
      <vt:lpstr>Diapositive 42</vt:lpstr>
      <vt:lpstr>Diapositive 43</vt:lpstr>
      <vt:lpstr>A retenir </vt:lpstr>
      <vt:lpstr>Diapositive 45</vt:lpstr>
      <vt:lpstr>Diapositive 46</vt:lpstr>
      <vt:lpstr>Définition de la notion de carrière </vt:lpstr>
      <vt:lpstr>Les évolutions de la notion de carrière</vt:lpstr>
      <vt:lpstr>Diapositive 49</vt:lpstr>
      <vt:lpstr>B – La gestion de carrière</vt:lpstr>
      <vt:lpstr>Les avantages de la gestion de carrière</vt:lpstr>
      <vt:lpstr>Diapositive 52</vt:lpstr>
      <vt:lpstr>Les stades de la carrière</vt:lpstr>
      <vt:lpstr>Les stades de la carrière (modèle de Hall, 1976)</vt:lpstr>
      <vt:lpstr>Carrière et mobilité</vt:lpstr>
      <vt:lpstr>Diapositive 56</vt:lpstr>
      <vt:lpstr>Le plateau de carrière</vt:lpstr>
      <vt:lpstr>Diapositive 58</vt:lpstr>
      <vt:lpstr>La gestion de carrière des différentes populations de l’entreprise </vt:lpstr>
      <vt:lpstr>Diapositive 60</vt:lpstr>
      <vt:lpstr>Diapositive 61</vt:lpstr>
      <vt:lpstr>Les enjeux du marketing RH</vt:lpstr>
      <vt:lpstr>Diapositive 63</vt:lpstr>
      <vt:lpstr>Objectifs</vt:lpstr>
      <vt:lpstr>Déﬁnir une stratégie de positionnement </vt:lpstr>
      <vt:lpstr>1. Analyser la «concurrence»</vt:lpstr>
      <vt:lpstr>Le «benchmarking» concurrents (suite) </vt:lpstr>
      <vt:lpstr> La concurrence intersectorielle</vt:lpstr>
      <vt:lpstr> La concurrence intersectorielle (suite)</vt:lpstr>
      <vt:lpstr>2. Connaître ses cibles</vt:lpstr>
      <vt:lpstr>La segmentation (SUITE) </vt:lpstr>
      <vt:lpstr>3. Mesurer sa notoriété et apprécier son image</vt:lpstr>
      <vt:lpstr>La notoriété</vt:lpstr>
      <vt:lpstr> L’image</vt:lpstr>
      <vt:lpstr>4. Déﬁnir son positionnement</vt:lpstr>
      <vt:lpstr>Diapositive 76</vt:lpstr>
      <vt:lpstr>Diapositive 77</vt:lpstr>
      <vt:lpstr>      5. Vers un employee Relationship management  </vt:lpstr>
      <vt:lpstr>Diapositive 79</vt:lpstr>
      <vt:lpstr>Bâtir un plan de marketing RH</vt:lpstr>
      <vt:lpstr>1. Le «produit emploi» </vt:lpstr>
      <vt:lpstr>  2.Le «prix»: la stratégie de rémunération </vt:lpstr>
      <vt:lpstr>Diapositive 83</vt:lpstr>
      <vt:lpstr>3. Distribution</vt:lpstr>
      <vt:lpstr>Le lieu de recherche des candidats</vt:lpstr>
      <vt:lpstr>Le lieu d’exercice</vt:lpstr>
      <vt:lpstr>4. La communication</vt:lpstr>
      <vt:lpstr>Diapositive 88</vt:lpstr>
      <vt:lpstr>A RETENIR </vt:lpstr>
      <vt:lpstr>Diapositive 90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Langue et Terminologie</dc:title>
  <dc:creator>Meryem</dc:creator>
  <cp:lastModifiedBy>Meryem</cp:lastModifiedBy>
  <cp:revision>446</cp:revision>
  <dcterms:created xsi:type="dcterms:W3CDTF">2017-02-28T12:26:34Z</dcterms:created>
  <dcterms:modified xsi:type="dcterms:W3CDTF">2020-03-18T11:13:55Z</dcterms:modified>
</cp:coreProperties>
</file>